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</p:sldIdLst>
  <p:sldSz cy="6858000" cx="9144000"/>
  <p:notesSz cx="6858000" cy="9144000"/>
  <p:embeddedFontLst>
    <p:embeddedFont>
      <p:font typeface="Corben"/>
      <p:bold r:id="rId70"/>
    </p:embeddedFont>
    <p:embeddedFont>
      <p:font typeface="Gill Sans"/>
      <p:regular r:id="rId71"/>
      <p:bold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73" roundtripDataSignature="AMtx7miEsvintxUrs1zgQWg1elo936rN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customschemas.google.com/relationships/presentationmetadata" Target="metadata"/><Relationship Id="rId72" Type="http://schemas.openxmlformats.org/officeDocument/2006/relationships/font" Target="fonts/GillSans-bold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GillSans-regular.fntdata"/><Relationship Id="rId70" Type="http://schemas.openxmlformats.org/officeDocument/2006/relationships/font" Target="fonts/Corben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:notes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&lt;Course name&gt;   1 - </a:t>
            </a:r>
            <a:fld id="{00000000-1234-1234-1234-123412341234}" type="slidenum">
              <a:rPr lang="en-US"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F5F5F"/>
                </a:solidFill>
                <a:latin typeface="Gill Sans"/>
                <a:ea typeface="Gill Sans"/>
                <a:cs typeface="Gill Sans"/>
                <a:sym typeface="Gill Sans"/>
              </a:rPr>
              <a:t>Google Cloud Platform, is a suite of cloud computing services </a:t>
            </a:r>
            <a:r>
              <a:rPr i="1" lang="en-US" sz="900">
                <a:solidFill>
                  <a:srgbClr val="095A82"/>
                </a:solidFill>
                <a:latin typeface="Gill Sans"/>
                <a:ea typeface="Gill Sans"/>
                <a:cs typeface="Gill Sans"/>
                <a:sym typeface="Gill Sans"/>
              </a:rPr>
              <a:t>that runs on the same infrastructure that Google uses internally</a:t>
            </a:r>
            <a:r>
              <a:rPr lang="en-US" sz="900">
                <a:solidFill>
                  <a:srgbClr val="5F5F5F"/>
                </a:solidFill>
                <a:latin typeface="Gill Sans"/>
                <a:ea typeface="Gill Sans"/>
                <a:cs typeface="Gill Sans"/>
                <a:sym typeface="Gill Sans"/>
              </a:rPr>
              <a:t>  for its end-user products, such as Google Search, Gmail, Google Photos and YouTube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5:notes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&lt;Course name&gt;   1 - </a:t>
            </a:r>
            <a:fld id="{00000000-1234-1234-1234-123412341234}" type="slidenum">
              <a:rPr lang="en-US"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Cost Effective : Pay per use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Scalability : Highly Scalable (Auto Scalability)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Customized: Custom Machine Types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Big Data Analytics : </a:t>
            </a:r>
            <a:r>
              <a:rPr lang="en-US" sz="900">
                <a:latin typeface="Gill Sans"/>
                <a:ea typeface="Gill Sans"/>
                <a:cs typeface="Gill Sans"/>
                <a:sym typeface="Gill Sans"/>
              </a:rPr>
              <a:t>Fully managed data warehousing, batch and stream processing, data exploration, Hadoop/Spark, and reliable messaging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latin typeface="Gill Sans"/>
                <a:ea typeface="Gill Sans"/>
                <a:cs typeface="Gill Sans"/>
                <a:sym typeface="Gill Sans"/>
              </a:rPr>
              <a:t>API Platform and Ecosystem: </a:t>
            </a:r>
            <a:r>
              <a:rPr lang="en-US" sz="900">
                <a:latin typeface="Gill Sans"/>
                <a:ea typeface="Gill Sans"/>
                <a:cs typeface="Gill Sans"/>
                <a:sym typeface="Gill Sans"/>
              </a:rPr>
              <a:t>Cross-cloud API platform enabling businesses to unlock the value of data, deliver modern applications, and power ecosystems.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latin typeface="Gill Sans"/>
                <a:ea typeface="Gill Sans"/>
                <a:cs typeface="Gill Sans"/>
                <a:sym typeface="Gill Sans"/>
              </a:rPr>
              <a:t>Internet Of Things: </a:t>
            </a:r>
            <a:r>
              <a:rPr lang="en-US" sz="900">
                <a:latin typeface="Gill Sans"/>
                <a:ea typeface="Gill Sans"/>
                <a:cs typeface="Gill Sans"/>
                <a:sym typeface="Gill Sans"/>
              </a:rPr>
              <a:t>Intelligent IoT platform that unlocks business insights from your global device network </a:t>
            </a:r>
            <a:endParaRPr b="1" sz="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latin typeface="Gill Sans"/>
                <a:ea typeface="Gill Sans"/>
                <a:cs typeface="Gill Sans"/>
                <a:sym typeface="Gill Sans"/>
              </a:rPr>
              <a:t>Cloud AI: </a:t>
            </a:r>
            <a:r>
              <a:rPr lang="en-US" sz="900">
                <a:latin typeface="Gill Sans"/>
                <a:ea typeface="Gill Sans"/>
                <a:cs typeface="Gill Sans"/>
                <a:sym typeface="Gill Sans"/>
              </a:rPr>
              <a:t>Fast, large scale and easy to use AI services. neural net-based ML service has better training performance and</a:t>
            </a:r>
            <a:r>
              <a:rPr b="1" lang="en-US" sz="900">
                <a:latin typeface="Gill Sans"/>
                <a:ea typeface="Gill Sans"/>
                <a:cs typeface="Gill Sans"/>
                <a:sym typeface="Gill Sans"/>
              </a:rPr>
              <a:t>increased accuracy</a:t>
            </a:r>
            <a:r>
              <a:rPr lang="en-US" sz="900">
                <a:latin typeface="Gill Sans"/>
                <a:ea typeface="Gill Sans"/>
                <a:cs typeface="Gill Sans"/>
                <a:sym typeface="Gill Sans"/>
              </a:rPr>
              <a:t> compared to other large scale deep learning systems.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latin typeface="Gill Sans"/>
                <a:ea typeface="Gill Sans"/>
                <a:cs typeface="Gill Sans"/>
                <a:sym typeface="Gill Sans"/>
              </a:rPr>
              <a:t>Serverless : </a:t>
            </a:r>
            <a:r>
              <a:rPr lang="en-US" sz="900">
                <a:latin typeface="Gill Sans"/>
                <a:ea typeface="Gill Sans"/>
                <a:cs typeface="Gill Sans"/>
                <a:sym typeface="Gill Sans"/>
              </a:rPr>
              <a:t>No upfront provisioning - Just provide your code and data, and Google dynamically provisions resources as needed. No management of servers. Applications with rapid time-to-market and unpredictable scale requirements benefit the most from Serverless</a:t>
            </a:r>
            <a:br>
              <a:rPr lang="en-US" sz="900">
                <a:latin typeface="Gill Sans"/>
                <a:ea typeface="Gill Sans"/>
                <a:cs typeface="Gill Sans"/>
                <a:sym typeface="Gill Sans"/>
              </a:rPr>
            </a:br>
            <a:br>
              <a:rPr lang="en-US" sz="900">
                <a:latin typeface="Gill Sans"/>
                <a:ea typeface="Gill Sans"/>
                <a:cs typeface="Gill Sans"/>
                <a:sym typeface="Gill Sans"/>
              </a:rPr>
            </a:br>
            <a:endParaRPr/>
          </a:p>
        </p:txBody>
      </p:sp>
      <p:sp>
        <p:nvSpPr>
          <p:cNvPr id="312" name="Google Shape;312;p17:notes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&lt;Course name&gt;   1 - </a:t>
            </a:r>
            <a:fld id="{00000000-1234-1234-1234-123412341234}" type="slidenum">
              <a:rPr lang="en-US"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620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/>
              <a:t>All GCP services are associated with Project</a:t>
            </a:r>
            <a:endParaRPr/>
          </a:p>
          <a:p>
            <a:pPr indent="-7620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/>
              <a:t>By default a project is created when you Sign Up</a:t>
            </a:r>
            <a:endParaRPr/>
          </a:p>
          <a:p>
            <a:pPr indent="-7620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/>
              <a:t>Project Identity:</a:t>
            </a:r>
            <a:endParaRPr/>
          </a:p>
          <a:p>
            <a:pPr indent="-177800" lvl="1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/>
              <a:t>Name</a:t>
            </a:r>
            <a:endParaRPr/>
          </a:p>
          <a:p>
            <a:pPr indent="-177800" lvl="1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/>
              <a:t>Number</a:t>
            </a:r>
            <a:endParaRPr/>
          </a:p>
          <a:p>
            <a:pPr indent="-177800" lvl="1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/>
              <a:t>ID</a:t>
            </a:r>
            <a:endParaRPr/>
          </a:p>
          <a:p>
            <a:pPr indent="-7620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/>
              <a:t>Using Project, you can :</a:t>
            </a:r>
            <a:endParaRPr/>
          </a:p>
          <a:p>
            <a:pPr indent="-177800" lvl="1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/>
              <a:t>Enable Billing</a:t>
            </a:r>
            <a:endParaRPr/>
          </a:p>
          <a:p>
            <a:pPr indent="-177800" lvl="1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/>
              <a:t>Track resource usage</a:t>
            </a:r>
            <a:endParaRPr/>
          </a:p>
          <a:p>
            <a:pPr indent="-177800" lvl="1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/>
              <a:t>Manage permissions</a:t>
            </a:r>
            <a:endParaRPr/>
          </a:p>
          <a:p>
            <a:pPr indent="-177800" lvl="1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/>
              <a:t>Enable different services</a:t>
            </a:r>
            <a:endParaRPr/>
          </a:p>
          <a:p>
            <a:pPr indent="-177800" lvl="1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/>
              <a:t>Access APIs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5:notes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&lt;Course name&gt;   1 - </a:t>
            </a:r>
            <a:fld id="{00000000-1234-1234-1234-123412341234}" type="slidenum">
              <a:rPr lang="en-US"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Gill Sans"/>
                <a:ea typeface="Gill Sans"/>
                <a:cs typeface="Gill Sans"/>
                <a:sym typeface="Gill Sans"/>
              </a:rPr>
              <a:t>From global, load-balanced, resilient services to flexible single-instance VMs, we provide a scalable range of computing options you can tailor to match your needs. Google Compute Engine provides highly customizable virtual machines with best-of-breed features,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39:notes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&lt;Course name&gt;   1 - </a:t>
            </a:r>
            <a:fld id="{00000000-1234-1234-1234-123412341234}" type="slidenum">
              <a:rPr lang="en-US"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8:notes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&lt;Course name&gt;   1 - </a:t>
            </a:r>
            <a:fld id="{00000000-1234-1234-1234-123412341234}" type="slidenum">
              <a:rPr lang="en-US"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6"/>
          <p:cNvSpPr txBox="1"/>
          <p:nvPr>
            <p:ph type="title"/>
          </p:nvPr>
        </p:nvSpPr>
        <p:spPr>
          <a:xfrm>
            <a:off x="466725" y="531319"/>
            <a:ext cx="8210550" cy="49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725" lIns="4725" spcFirstLastPara="1" rIns="4725" wrap="square" tIns="47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3200"/>
              <a:buFont typeface="Cambria"/>
              <a:buNone/>
              <a:defRPr sz="3200">
                <a:solidFill>
                  <a:srgbClr val="095A8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66"/>
          <p:cNvSpPr txBox="1"/>
          <p:nvPr>
            <p:ph idx="1" type="body"/>
          </p:nvPr>
        </p:nvSpPr>
        <p:spPr>
          <a:xfrm>
            <a:off x="466725" y="1124745"/>
            <a:ext cx="8210550" cy="44153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spcBef>
                <a:spcPts val="440"/>
              </a:spcBef>
              <a:spcAft>
                <a:spcPts val="0"/>
              </a:spcAft>
              <a:buClr>
                <a:srgbClr val="095A82"/>
              </a:buClr>
              <a:buSzPts val="2200"/>
              <a:buFont typeface="Noto Sans Symbols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5"/>
          <p:cNvSpPr txBox="1"/>
          <p:nvPr>
            <p:ph type="title"/>
          </p:nvPr>
        </p:nvSpPr>
        <p:spPr>
          <a:xfrm>
            <a:off x="301752" y="5495278"/>
            <a:ext cx="7772400" cy="59462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mbria"/>
              <a:buNone/>
              <a:defRPr b="1" sz="2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75"/>
          <p:cNvSpPr/>
          <p:nvPr>
            <p:ph idx="2" type="pic"/>
          </p:nvPr>
        </p:nvSpPr>
        <p:spPr>
          <a:xfrm>
            <a:off x="0" y="0"/>
            <a:ext cx="8458200" cy="54864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75"/>
          <p:cNvSpPr txBox="1"/>
          <p:nvPr>
            <p:ph idx="1" type="body"/>
          </p:nvPr>
        </p:nvSpPr>
        <p:spPr>
          <a:xfrm>
            <a:off x="301752" y="6096000"/>
            <a:ext cx="7772400" cy="612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4" name="Google Shape;74;p75"/>
          <p:cNvSpPr txBox="1"/>
          <p:nvPr>
            <p:ph idx="10" type="dt"/>
          </p:nvPr>
        </p:nvSpPr>
        <p:spPr>
          <a:xfrm rot="-5400000">
            <a:off x="7551351" y="1645920"/>
            <a:ext cx="2438399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75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" name="Google Shape;76;p75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6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76"/>
          <p:cNvSpPr txBox="1"/>
          <p:nvPr>
            <p:ph idx="1" type="body"/>
          </p:nvPr>
        </p:nvSpPr>
        <p:spPr>
          <a:xfrm rot="5400000">
            <a:off x="1866900" y="190500"/>
            <a:ext cx="4800600" cy="76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76"/>
          <p:cNvSpPr txBox="1"/>
          <p:nvPr>
            <p:ph idx="10" type="dt"/>
          </p:nvPr>
        </p:nvSpPr>
        <p:spPr>
          <a:xfrm rot="-5400000">
            <a:off x="7551351" y="1645920"/>
            <a:ext cx="2438399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76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76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7"/>
          <p:cNvSpPr txBox="1"/>
          <p:nvPr>
            <p:ph type="title"/>
          </p:nvPr>
        </p:nvSpPr>
        <p:spPr>
          <a:xfrm rot="5400000">
            <a:off x="4579938" y="2324101"/>
            <a:ext cx="5851525" cy="17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77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77"/>
          <p:cNvSpPr txBox="1"/>
          <p:nvPr>
            <p:ph idx="10" type="dt"/>
          </p:nvPr>
        </p:nvSpPr>
        <p:spPr>
          <a:xfrm rot="-5400000">
            <a:off x="7551351" y="1645920"/>
            <a:ext cx="2438399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77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77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7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67"/>
          <p:cNvSpPr txBox="1"/>
          <p:nvPr>
            <p:ph idx="10" type="dt"/>
          </p:nvPr>
        </p:nvSpPr>
        <p:spPr>
          <a:xfrm rot="-5400000">
            <a:off x="7551351" y="1645920"/>
            <a:ext cx="2438399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67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67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8"/>
          <p:cNvSpPr txBox="1"/>
          <p:nvPr>
            <p:ph type="ctrTitle"/>
          </p:nvPr>
        </p:nvSpPr>
        <p:spPr>
          <a:xfrm>
            <a:off x="685800" y="1905000"/>
            <a:ext cx="7543800" cy="25939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Cambria"/>
              <a:buNone/>
              <a:defRPr sz="6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8"/>
          <p:cNvSpPr txBox="1"/>
          <p:nvPr>
            <p:ph idx="1" type="subTitle"/>
          </p:nvPr>
        </p:nvSpPr>
        <p:spPr>
          <a:xfrm>
            <a:off x="685800" y="4572000"/>
            <a:ext cx="646176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B8B8D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B8B8D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B8B8D"/>
                </a:solidFill>
              </a:defRPr>
            </a:lvl3pPr>
            <a:lvl4pPr lvl="3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B8B8D"/>
                </a:solidFill>
              </a:defRPr>
            </a:lvl4pPr>
            <a:lvl5pPr lvl="4" algn="ctr"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rgbClr val="8B8B8D"/>
                </a:solidFill>
              </a:defRPr>
            </a:lvl5pPr>
            <a:lvl6pPr lvl="5" algn="ctr"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rgbClr val="8B8B8D"/>
                </a:solidFill>
              </a:defRPr>
            </a:lvl6pPr>
            <a:lvl7pPr lvl="6" algn="ctr"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rgbClr val="8B8B8D"/>
                </a:solidFill>
              </a:defRPr>
            </a:lvl7pPr>
            <a:lvl8pPr lvl="7" algn="ctr"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rgbClr val="8B8B8D"/>
                </a:solidFill>
              </a:defRPr>
            </a:lvl8pPr>
            <a:lvl9pPr lvl="8" algn="ctr"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rgbClr val="8B8B8D"/>
                </a:solidFill>
              </a:defRPr>
            </a:lvl9pPr>
          </a:lstStyle>
          <a:p/>
        </p:txBody>
      </p:sp>
      <p:sp>
        <p:nvSpPr>
          <p:cNvPr id="28" name="Google Shape;28;p68"/>
          <p:cNvSpPr txBox="1"/>
          <p:nvPr>
            <p:ph idx="10" type="dt"/>
          </p:nvPr>
        </p:nvSpPr>
        <p:spPr>
          <a:xfrm rot="-5400000">
            <a:off x="7551351" y="1645920"/>
            <a:ext cx="2438399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8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8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9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9"/>
          <p:cNvSpPr txBox="1"/>
          <p:nvPr>
            <p:ph idx="1" type="body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69"/>
          <p:cNvSpPr txBox="1"/>
          <p:nvPr>
            <p:ph idx="10" type="dt"/>
          </p:nvPr>
        </p:nvSpPr>
        <p:spPr>
          <a:xfrm rot="-5400000">
            <a:off x="7551351" y="1645920"/>
            <a:ext cx="2438399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9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9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0"/>
          <p:cNvSpPr txBox="1"/>
          <p:nvPr>
            <p:ph type="title"/>
          </p:nvPr>
        </p:nvSpPr>
        <p:spPr>
          <a:xfrm>
            <a:off x="722313" y="5486400"/>
            <a:ext cx="7659687" cy="11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mbria"/>
              <a:buNone/>
              <a:defRPr b="0" sz="36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0"/>
          <p:cNvSpPr txBox="1"/>
          <p:nvPr>
            <p:ph idx="1" type="body"/>
          </p:nvPr>
        </p:nvSpPr>
        <p:spPr>
          <a:xfrm>
            <a:off x="722313" y="3852863"/>
            <a:ext cx="6135687" cy="1633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B8B8D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B8B8D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B8B8D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B8B8D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B8B8D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B8B8D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B8B8D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B8B8D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B8B8D"/>
                </a:solidFill>
              </a:defRPr>
            </a:lvl9pPr>
          </a:lstStyle>
          <a:p/>
        </p:txBody>
      </p:sp>
      <p:sp>
        <p:nvSpPr>
          <p:cNvPr id="40" name="Google Shape;40;p70"/>
          <p:cNvSpPr txBox="1"/>
          <p:nvPr>
            <p:ph idx="10" type="dt"/>
          </p:nvPr>
        </p:nvSpPr>
        <p:spPr>
          <a:xfrm rot="-5400000">
            <a:off x="7551351" y="1645920"/>
            <a:ext cx="2438399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0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0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1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1"/>
          <p:cNvSpPr txBox="1"/>
          <p:nvPr>
            <p:ph idx="1" type="body"/>
          </p:nvPr>
        </p:nvSpPr>
        <p:spPr>
          <a:xfrm>
            <a:off x="457200" y="1536192"/>
            <a:ext cx="3657600" cy="459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46" name="Google Shape;46;p71"/>
          <p:cNvSpPr txBox="1"/>
          <p:nvPr>
            <p:ph idx="2" type="body"/>
          </p:nvPr>
        </p:nvSpPr>
        <p:spPr>
          <a:xfrm>
            <a:off x="4419600" y="1536192"/>
            <a:ext cx="3657600" cy="459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47" name="Google Shape;47;p71"/>
          <p:cNvSpPr txBox="1"/>
          <p:nvPr>
            <p:ph idx="10" type="dt"/>
          </p:nvPr>
        </p:nvSpPr>
        <p:spPr>
          <a:xfrm rot="-5400000">
            <a:off x="7551351" y="1645920"/>
            <a:ext cx="2438399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1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1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2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Font typeface="Cambria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2"/>
          <p:cNvSpPr txBox="1"/>
          <p:nvPr>
            <p:ph idx="1" type="body"/>
          </p:nvPr>
        </p:nvSpPr>
        <p:spPr>
          <a:xfrm>
            <a:off x="457200" y="1535113"/>
            <a:ext cx="36576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2"/>
                </a:solidFill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72"/>
          <p:cNvSpPr txBox="1"/>
          <p:nvPr>
            <p:ph idx="2" type="body"/>
          </p:nvPr>
        </p:nvSpPr>
        <p:spPr>
          <a:xfrm>
            <a:off x="457200" y="2174875"/>
            <a:ext cx="365760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54" name="Google Shape;54;p72"/>
          <p:cNvSpPr txBox="1"/>
          <p:nvPr>
            <p:ph idx="3" type="body"/>
          </p:nvPr>
        </p:nvSpPr>
        <p:spPr>
          <a:xfrm>
            <a:off x="4419600" y="1535113"/>
            <a:ext cx="36576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2"/>
                </a:solidFill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5" name="Google Shape;55;p72"/>
          <p:cNvSpPr txBox="1"/>
          <p:nvPr>
            <p:ph idx="4" type="body"/>
          </p:nvPr>
        </p:nvSpPr>
        <p:spPr>
          <a:xfrm>
            <a:off x="4419600" y="2174875"/>
            <a:ext cx="365760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56" name="Google Shape;56;p72"/>
          <p:cNvSpPr txBox="1"/>
          <p:nvPr>
            <p:ph idx="10" type="dt"/>
          </p:nvPr>
        </p:nvSpPr>
        <p:spPr>
          <a:xfrm rot="-5400000">
            <a:off x="7551351" y="1645920"/>
            <a:ext cx="2438399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2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2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3"/>
          <p:cNvSpPr txBox="1"/>
          <p:nvPr>
            <p:ph idx="10" type="dt"/>
          </p:nvPr>
        </p:nvSpPr>
        <p:spPr>
          <a:xfrm rot="-5400000">
            <a:off x="7551351" y="1645920"/>
            <a:ext cx="2438399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73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73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4"/>
          <p:cNvSpPr txBox="1"/>
          <p:nvPr>
            <p:ph type="title"/>
          </p:nvPr>
        </p:nvSpPr>
        <p:spPr>
          <a:xfrm>
            <a:off x="304801" y="5495544"/>
            <a:ext cx="7772400" cy="5943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mbria"/>
              <a:buNone/>
              <a:defRPr b="1" sz="2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74"/>
          <p:cNvSpPr txBox="1"/>
          <p:nvPr>
            <p:ph idx="1" type="body"/>
          </p:nvPr>
        </p:nvSpPr>
        <p:spPr>
          <a:xfrm>
            <a:off x="304799" y="6096000"/>
            <a:ext cx="7772401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6" name="Google Shape;66;p74"/>
          <p:cNvSpPr txBox="1"/>
          <p:nvPr>
            <p:ph idx="10" type="dt"/>
          </p:nvPr>
        </p:nvSpPr>
        <p:spPr>
          <a:xfrm rot="-5400000">
            <a:off x="7551351" y="1645920"/>
            <a:ext cx="2438399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74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74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74"/>
          <p:cNvSpPr txBox="1"/>
          <p:nvPr>
            <p:ph idx="2" type="body"/>
          </p:nvPr>
        </p:nvSpPr>
        <p:spPr>
          <a:xfrm>
            <a:off x="304800" y="381000"/>
            <a:ext cx="7772400" cy="4942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75000">
              <a:schemeClr val="lt1"/>
            </a:gs>
            <a:gs pos="100000">
              <a:srgbClr val="D8D8D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5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Font typeface="Cambria"/>
              <a:buNone/>
              <a:defRPr b="0" i="0" sz="46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65"/>
          <p:cNvSpPr txBox="1"/>
          <p:nvPr>
            <p:ph idx="1" type="body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65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65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65"/>
          <p:cNvSpPr/>
          <p:nvPr>
            <p:ph idx="12" type="sldNum"/>
          </p:nvPr>
        </p:nvSpPr>
        <p:spPr>
          <a:xfrm>
            <a:off x="8531788" y="5648960"/>
            <a:ext cx="548640" cy="396240"/>
          </a:xfrm>
          <a:prstGeom prst="bracketPair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65"/>
          <p:cNvSpPr txBox="1"/>
          <p:nvPr>
            <p:ph idx="11" type="ftr"/>
          </p:nvPr>
        </p:nvSpPr>
        <p:spPr>
          <a:xfrm rot="-5400000">
            <a:off x="7586910" y="4048760"/>
            <a:ext cx="2367281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65"/>
          <p:cNvSpPr txBox="1"/>
          <p:nvPr>
            <p:ph idx="10" type="dt"/>
          </p:nvPr>
        </p:nvSpPr>
        <p:spPr>
          <a:xfrm rot="-5400000">
            <a:off x="7551351" y="1645920"/>
            <a:ext cx="2438399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5.png"/><Relationship Id="rId1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24.png"/><Relationship Id="rId7" Type="http://schemas.openxmlformats.org/officeDocument/2006/relationships/image" Target="../media/image30.png"/><Relationship Id="rId8" Type="http://schemas.openxmlformats.org/officeDocument/2006/relationships/image" Target="../media/image4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Relationship Id="rId4" Type="http://schemas.openxmlformats.org/officeDocument/2006/relationships/image" Target="../media/image5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56.png"/><Relationship Id="rId10" Type="http://schemas.openxmlformats.org/officeDocument/2006/relationships/image" Target="../media/image59.png"/><Relationship Id="rId13" Type="http://schemas.openxmlformats.org/officeDocument/2006/relationships/image" Target="../media/image49.png"/><Relationship Id="rId1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3.png"/><Relationship Id="rId4" Type="http://schemas.openxmlformats.org/officeDocument/2006/relationships/image" Target="../media/image30.png"/><Relationship Id="rId9" Type="http://schemas.openxmlformats.org/officeDocument/2006/relationships/image" Target="../media/image61.png"/><Relationship Id="rId5" Type="http://schemas.openxmlformats.org/officeDocument/2006/relationships/image" Target="../media/image43.jpg"/><Relationship Id="rId6" Type="http://schemas.openxmlformats.org/officeDocument/2006/relationships/image" Target="../media/image58.png"/><Relationship Id="rId7" Type="http://schemas.openxmlformats.org/officeDocument/2006/relationships/image" Target="../media/image47.png"/><Relationship Id="rId8" Type="http://schemas.openxmlformats.org/officeDocument/2006/relationships/image" Target="../media/image5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5.png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70.png"/><Relationship Id="rId10" Type="http://schemas.openxmlformats.org/officeDocument/2006/relationships/image" Target="../media/image80.png"/><Relationship Id="rId1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image" Target="../media/image68.png"/><Relationship Id="rId5" Type="http://schemas.openxmlformats.org/officeDocument/2006/relationships/image" Target="../media/image73.png"/><Relationship Id="rId6" Type="http://schemas.openxmlformats.org/officeDocument/2006/relationships/image" Target="../media/image67.png"/><Relationship Id="rId7" Type="http://schemas.openxmlformats.org/officeDocument/2006/relationships/image" Target="../media/image62.png"/><Relationship Id="rId8" Type="http://schemas.openxmlformats.org/officeDocument/2006/relationships/image" Target="../media/image5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15.png"/><Relationship Id="rId5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8.png"/><Relationship Id="rId4" Type="http://schemas.openxmlformats.org/officeDocument/2006/relationships/image" Target="../media/image6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15.png"/><Relationship Id="rId5" Type="http://schemas.openxmlformats.org/officeDocument/2006/relationships/image" Target="../media/image10.png"/><Relationship Id="rId6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4.png"/><Relationship Id="rId4" Type="http://schemas.openxmlformats.org/officeDocument/2006/relationships/image" Target="../media/image86.png"/><Relationship Id="rId5" Type="http://schemas.openxmlformats.org/officeDocument/2006/relationships/image" Target="../media/image100.png"/><Relationship Id="rId6" Type="http://schemas.openxmlformats.org/officeDocument/2006/relationships/image" Target="../media/image84.png"/><Relationship Id="rId7" Type="http://schemas.openxmlformats.org/officeDocument/2006/relationships/image" Target="../media/image10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27.png"/><Relationship Id="rId4" Type="http://schemas.openxmlformats.org/officeDocument/2006/relationships/image" Target="../media/image91.png"/><Relationship Id="rId5" Type="http://schemas.openxmlformats.org/officeDocument/2006/relationships/image" Target="../media/image82.png"/><Relationship Id="rId6" Type="http://schemas.openxmlformats.org/officeDocument/2006/relationships/image" Target="../media/image81.png"/><Relationship Id="rId7" Type="http://schemas.openxmlformats.org/officeDocument/2006/relationships/image" Target="../media/image77.png"/><Relationship Id="rId8" Type="http://schemas.openxmlformats.org/officeDocument/2006/relationships/image" Target="../media/image8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15.png"/><Relationship Id="rId5" Type="http://schemas.openxmlformats.org/officeDocument/2006/relationships/image" Target="../media/image10.png"/><Relationship Id="rId6" Type="http://schemas.openxmlformats.org/officeDocument/2006/relationships/image" Target="../media/image5.png"/><Relationship Id="rId7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1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9.png"/><Relationship Id="rId4" Type="http://schemas.openxmlformats.org/officeDocument/2006/relationships/image" Target="../media/image121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6.png"/><Relationship Id="rId8" Type="http://schemas.openxmlformats.org/officeDocument/2006/relationships/image" Target="../media/image10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2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15.png"/><Relationship Id="rId5" Type="http://schemas.openxmlformats.org/officeDocument/2006/relationships/image" Target="../media/image10.png"/><Relationship Id="rId6" Type="http://schemas.openxmlformats.org/officeDocument/2006/relationships/image" Target="../media/image5.png"/><Relationship Id="rId7" Type="http://schemas.openxmlformats.org/officeDocument/2006/relationships/image" Target="../media/image9.png"/><Relationship Id="rId8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1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1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01.png"/><Relationship Id="rId4" Type="http://schemas.openxmlformats.org/officeDocument/2006/relationships/image" Target="../media/image119.png"/><Relationship Id="rId5" Type="http://schemas.openxmlformats.org/officeDocument/2006/relationships/image" Target="../media/image123.png"/><Relationship Id="rId6" Type="http://schemas.openxmlformats.org/officeDocument/2006/relationships/image" Target="../media/image108.png"/><Relationship Id="rId7" Type="http://schemas.openxmlformats.org/officeDocument/2006/relationships/image" Target="../media/image120.png"/><Relationship Id="rId8" Type="http://schemas.openxmlformats.org/officeDocument/2006/relationships/image" Target="../media/image11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11.png"/><Relationship Id="rId4" Type="http://schemas.openxmlformats.org/officeDocument/2006/relationships/image" Target="../media/image122.png"/><Relationship Id="rId5" Type="http://schemas.openxmlformats.org/officeDocument/2006/relationships/image" Target="../media/image11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25.png"/><Relationship Id="rId4" Type="http://schemas.openxmlformats.org/officeDocument/2006/relationships/image" Target="../media/image1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15.png"/><Relationship Id="rId5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22.png"/><Relationship Id="rId13" Type="http://schemas.openxmlformats.org/officeDocument/2006/relationships/image" Target="../media/image90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5" Type="http://schemas.openxmlformats.org/officeDocument/2006/relationships/image" Target="../media/image29.png"/><Relationship Id="rId6" Type="http://schemas.openxmlformats.org/officeDocument/2006/relationships/image" Target="../media/image35.png"/><Relationship Id="rId7" Type="http://schemas.openxmlformats.org/officeDocument/2006/relationships/image" Target="../media/image21.png"/><Relationship Id="rId8" Type="http://schemas.openxmlformats.org/officeDocument/2006/relationships/image" Target="../media/image38.png"/></Relationships>
</file>

<file path=ppt/slides/_rels/slide9.xml.rels><?xml version="1.0" encoding="UTF-8" standalone="yes"?><Relationships xmlns="http://schemas.openxmlformats.org/package/2006/relationships"><Relationship Id="rId10" Type="http://schemas.openxmlformats.org/officeDocument/2006/relationships/image" Target="../media/image36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jpg"/><Relationship Id="rId4" Type="http://schemas.openxmlformats.org/officeDocument/2006/relationships/image" Target="../media/image66.png"/><Relationship Id="rId9" Type="http://schemas.openxmlformats.org/officeDocument/2006/relationships/image" Target="../media/image44.png"/><Relationship Id="rId5" Type="http://schemas.openxmlformats.org/officeDocument/2006/relationships/image" Target="../media/image23.png"/><Relationship Id="rId6" Type="http://schemas.openxmlformats.org/officeDocument/2006/relationships/image" Target="../media/image26.png"/><Relationship Id="rId7" Type="http://schemas.openxmlformats.org/officeDocument/2006/relationships/image" Target="../media/image33.png"/><Relationship Id="rId8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4888" y="1366838"/>
            <a:ext cx="7134225" cy="41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"/>
          <p:cNvSpPr txBox="1"/>
          <p:nvPr>
            <p:ph type="title"/>
          </p:nvPr>
        </p:nvSpPr>
        <p:spPr>
          <a:xfrm>
            <a:off x="466725" y="531319"/>
            <a:ext cx="8210550" cy="49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725" lIns="4725" spcFirstLastPara="1" rIns="4725" wrap="square" tIns="4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3200"/>
              <a:buFont typeface="Cambria"/>
              <a:buNone/>
            </a:pPr>
            <a:r>
              <a:rPr lang="en-US"/>
              <a:t>Cloud Computing</a:t>
            </a:r>
            <a:endParaRPr/>
          </a:p>
        </p:txBody>
      </p:sp>
      <p:sp>
        <p:nvSpPr>
          <p:cNvPr id="216" name="Google Shape;216;p10"/>
          <p:cNvSpPr txBox="1"/>
          <p:nvPr>
            <p:ph idx="1" type="body"/>
          </p:nvPr>
        </p:nvSpPr>
        <p:spPr>
          <a:xfrm>
            <a:off x="466726" y="2031242"/>
            <a:ext cx="4105275" cy="31876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2024" lvl="0" marL="192024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⮚"/>
            </a:pPr>
            <a:r>
              <a:rPr lang="en-US" sz="1300">
                <a:latin typeface="Gill Sans"/>
                <a:ea typeface="Gill Sans"/>
                <a:cs typeface="Gill Sans"/>
                <a:sym typeface="Gill Sans"/>
              </a:rPr>
              <a:t>Cloud computing is the on-demand delivery of </a:t>
            </a:r>
            <a:r>
              <a:rPr i="1" lang="en-US" sz="13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compute power</a:t>
            </a:r>
            <a:r>
              <a:rPr lang="en-US" sz="13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i="1" lang="en-US" sz="13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database storage</a:t>
            </a:r>
            <a:r>
              <a:rPr lang="en-US" sz="13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i="1" lang="en-US" sz="13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applications, and other IT resources</a:t>
            </a:r>
            <a:r>
              <a:rPr lang="en-US" sz="13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300">
                <a:latin typeface="Gill Sans"/>
                <a:ea typeface="Gill Sans"/>
                <a:cs typeface="Gill Sans"/>
                <a:sym typeface="Gill Sans"/>
              </a:rPr>
              <a:t>through a </a:t>
            </a:r>
            <a:r>
              <a:rPr i="1" lang="en-US" sz="1300">
                <a:latin typeface="Gill Sans"/>
                <a:ea typeface="Gill Sans"/>
                <a:cs typeface="Gill Sans"/>
                <a:sym typeface="Gill Sans"/>
              </a:rPr>
              <a:t>cloud services platform </a:t>
            </a:r>
            <a:r>
              <a:rPr lang="en-US" sz="1300">
                <a:latin typeface="Gill Sans"/>
                <a:ea typeface="Gill Sans"/>
                <a:cs typeface="Gill Sans"/>
                <a:sym typeface="Gill Sans"/>
              </a:rPr>
              <a:t>via the internet with pay-as-you-go pricing</a:t>
            </a:r>
            <a:endParaRPr/>
          </a:p>
          <a:p>
            <a:pPr indent="0" lvl="0" marL="320040" rtl="0" algn="l">
              <a:lnSpc>
                <a:spcPct val="200000"/>
              </a:lnSpc>
              <a:spcBef>
                <a:spcPts val="260"/>
              </a:spcBef>
              <a:spcAft>
                <a:spcPts val="0"/>
              </a:spcAft>
              <a:buClr>
                <a:srgbClr val="FF0000"/>
              </a:buClr>
              <a:buSzPts val="1300"/>
              <a:buNone/>
            </a:pPr>
            <a:r>
              <a:t/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  <a:p>
            <a:pPr indent="-192024" lvl="0" marL="192024" rtl="0" algn="just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⮚"/>
            </a:pPr>
            <a:r>
              <a:rPr lang="en-US" sz="1300">
                <a:latin typeface="Gill Sans"/>
                <a:ea typeface="Gill Sans"/>
                <a:cs typeface="Gill Sans"/>
                <a:sym typeface="Gill Sans"/>
              </a:rPr>
              <a:t>It is the </a:t>
            </a:r>
            <a:r>
              <a:rPr i="1" lang="en-US" sz="13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use of remote servers on the internet</a:t>
            </a:r>
            <a:r>
              <a:rPr lang="en-US" sz="1300">
                <a:latin typeface="Gill Sans"/>
                <a:ea typeface="Gill Sans"/>
                <a:cs typeface="Gill Sans"/>
                <a:sym typeface="Gill Sans"/>
              </a:rPr>
              <a:t> to store, manage and process data rather than a local server or your personal computer</a:t>
            </a:r>
            <a:endParaRPr/>
          </a:p>
        </p:txBody>
      </p:sp>
      <p:pic>
        <p:nvPicPr>
          <p:cNvPr descr="A close up of text on a white background&#10;&#10;Description generated with high confidence" id="217" name="Google Shape;21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7984" y="1891002"/>
            <a:ext cx="3737005" cy="3466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1"/>
          <p:cNvSpPr/>
          <p:nvPr/>
        </p:nvSpPr>
        <p:spPr>
          <a:xfrm>
            <a:off x="568127" y="1268760"/>
            <a:ext cx="1726488" cy="4644427"/>
          </a:xfrm>
          <a:prstGeom prst="roundRect">
            <a:avLst>
              <a:gd fmla="val 7092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t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26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On-Premise</a:t>
            </a:r>
            <a:endParaRPr/>
          </a:p>
        </p:txBody>
      </p:sp>
      <p:sp>
        <p:nvSpPr>
          <p:cNvPr id="223" name="Google Shape;223;p11"/>
          <p:cNvSpPr txBox="1"/>
          <p:nvPr>
            <p:ph type="title"/>
          </p:nvPr>
        </p:nvSpPr>
        <p:spPr>
          <a:xfrm>
            <a:off x="466725" y="531319"/>
            <a:ext cx="8210550" cy="49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725" lIns="4725" spcFirstLastPara="1" rIns="4725" wrap="square" tIns="4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3200"/>
              <a:buFont typeface="Cambria"/>
              <a:buNone/>
            </a:pPr>
            <a:r>
              <a:rPr lang="en-US"/>
              <a:t>Cloud Services</a:t>
            </a:r>
            <a:endParaRPr/>
          </a:p>
        </p:txBody>
      </p:sp>
      <p:sp>
        <p:nvSpPr>
          <p:cNvPr id="224" name="Google Shape;224;p11"/>
          <p:cNvSpPr/>
          <p:nvPr/>
        </p:nvSpPr>
        <p:spPr>
          <a:xfrm>
            <a:off x="783709" y="1884773"/>
            <a:ext cx="1296144" cy="316835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3E7EB9"/>
          </a:solidFill>
          <a:ln>
            <a:noFill/>
          </a:ln>
        </p:spPr>
        <p:txBody>
          <a:bodyPr anchorCtr="0" anchor="ctr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Applications</a:t>
            </a:r>
            <a:endParaRPr/>
          </a:p>
        </p:txBody>
      </p:sp>
      <p:sp>
        <p:nvSpPr>
          <p:cNvPr id="225" name="Google Shape;225;p11"/>
          <p:cNvSpPr/>
          <p:nvPr/>
        </p:nvSpPr>
        <p:spPr>
          <a:xfrm>
            <a:off x="783299" y="2317325"/>
            <a:ext cx="1296144" cy="316835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3E7EB9"/>
          </a:solidFill>
          <a:ln>
            <a:noFill/>
          </a:ln>
        </p:spPr>
        <p:txBody>
          <a:bodyPr anchorCtr="0" anchor="ctr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/>
          </a:p>
        </p:txBody>
      </p:sp>
      <p:sp>
        <p:nvSpPr>
          <p:cNvPr id="226" name="Google Shape;226;p11"/>
          <p:cNvSpPr/>
          <p:nvPr/>
        </p:nvSpPr>
        <p:spPr>
          <a:xfrm>
            <a:off x="783299" y="2749877"/>
            <a:ext cx="1296144" cy="316835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3E7EB9"/>
          </a:solidFill>
          <a:ln>
            <a:noFill/>
          </a:ln>
        </p:spPr>
        <p:txBody>
          <a:bodyPr anchorCtr="0" anchor="ctr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Runtime</a:t>
            </a:r>
            <a:endParaRPr/>
          </a:p>
        </p:txBody>
      </p:sp>
      <p:sp>
        <p:nvSpPr>
          <p:cNvPr id="227" name="Google Shape;227;p11"/>
          <p:cNvSpPr/>
          <p:nvPr/>
        </p:nvSpPr>
        <p:spPr>
          <a:xfrm>
            <a:off x="783299" y="3182429"/>
            <a:ext cx="1296144" cy="316835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3E7EB9"/>
          </a:solidFill>
          <a:ln>
            <a:noFill/>
          </a:ln>
        </p:spPr>
        <p:txBody>
          <a:bodyPr anchorCtr="0" anchor="ctr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Middleware</a:t>
            </a:r>
            <a:endParaRPr/>
          </a:p>
        </p:txBody>
      </p:sp>
      <p:sp>
        <p:nvSpPr>
          <p:cNvPr id="228" name="Google Shape;228;p11"/>
          <p:cNvSpPr/>
          <p:nvPr/>
        </p:nvSpPr>
        <p:spPr>
          <a:xfrm>
            <a:off x="772286" y="3614981"/>
            <a:ext cx="1296144" cy="316835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3E7EB9"/>
          </a:solidFill>
          <a:ln>
            <a:noFill/>
          </a:ln>
        </p:spPr>
        <p:txBody>
          <a:bodyPr anchorCtr="0" anchor="ctr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O/S</a:t>
            </a:r>
            <a:endParaRPr/>
          </a:p>
        </p:txBody>
      </p:sp>
      <p:sp>
        <p:nvSpPr>
          <p:cNvPr id="229" name="Google Shape;229;p11"/>
          <p:cNvSpPr/>
          <p:nvPr/>
        </p:nvSpPr>
        <p:spPr>
          <a:xfrm>
            <a:off x="772286" y="4047533"/>
            <a:ext cx="1296144" cy="316835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3E7EB9"/>
          </a:solidFill>
          <a:ln>
            <a:noFill/>
          </a:ln>
        </p:spPr>
        <p:txBody>
          <a:bodyPr anchorCtr="0" anchor="ctr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Virtualization</a:t>
            </a:r>
            <a:endParaRPr/>
          </a:p>
        </p:txBody>
      </p:sp>
      <p:sp>
        <p:nvSpPr>
          <p:cNvPr id="230" name="Google Shape;230;p11"/>
          <p:cNvSpPr/>
          <p:nvPr/>
        </p:nvSpPr>
        <p:spPr>
          <a:xfrm>
            <a:off x="780323" y="4480085"/>
            <a:ext cx="1296144" cy="316835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3E7EB9"/>
          </a:solidFill>
          <a:ln>
            <a:noFill/>
          </a:ln>
        </p:spPr>
        <p:txBody>
          <a:bodyPr anchorCtr="0" anchor="ctr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Servers</a:t>
            </a:r>
            <a:endParaRPr/>
          </a:p>
        </p:txBody>
      </p:sp>
      <p:sp>
        <p:nvSpPr>
          <p:cNvPr id="231" name="Google Shape;231;p11"/>
          <p:cNvSpPr/>
          <p:nvPr/>
        </p:nvSpPr>
        <p:spPr>
          <a:xfrm>
            <a:off x="769310" y="4912637"/>
            <a:ext cx="1296144" cy="316835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3E7EB9"/>
          </a:solidFill>
          <a:ln>
            <a:noFill/>
          </a:ln>
        </p:spPr>
        <p:txBody>
          <a:bodyPr anchorCtr="0" anchor="ctr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Storage</a:t>
            </a:r>
            <a:endParaRPr/>
          </a:p>
        </p:txBody>
      </p:sp>
      <p:sp>
        <p:nvSpPr>
          <p:cNvPr id="232" name="Google Shape;232;p11"/>
          <p:cNvSpPr/>
          <p:nvPr/>
        </p:nvSpPr>
        <p:spPr>
          <a:xfrm>
            <a:off x="769310" y="5345192"/>
            <a:ext cx="1296144" cy="316835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3E7EB9"/>
          </a:solidFill>
          <a:ln>
            <a:noFill/>
          </a:ln>
        </p:spPr>
        <p:txBody>
          <a:bodyPr anchorCtr="0" anchor="ctr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Networking</a:t>
            </a:r>
            <a:endParaRPr/>
          </a:p>
        </p:txBody>
      </p:sp>
      <p:sp>
        <p:nvSpPr>
          <p:cNvPr id="233" name="Google Shape;233;p11"/>
          <p:cNvSpPr/>
          <p:nvPr/>
        </p:nvSpPr>
        <p:spPr>
          <a:xfrm>
            <a:off x="3233307" y="1252331"/>
            <a:ext cx="1726488" cy="4644427"/>
          </a:xfrm>
          <a:prstGeom prst="roundRect">
            <a:avLst>
              <a:gd fmla="val 7092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t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Infrastructure as a Service (IaaS)</a:t>
            </a:r>
            <a:endParaRPr/>
          </a:p>
        </p:txBody>
      </p:sp>
      <p:sp>
        <p:nvSpPr>
          <p:cNvPr id="234" name="Google Shape;234;p11"/>
          <p:cNvSpPr/>
          <p:nvPr/>
        </p:nvSpPr>
        <p:spPr>
          <a:xfrm>
            <a:off x="3448889" y="1884773"/>
            <a:ext cx="1296144" cy="316835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9999"/>
          </a:solidFill>
          <a:ln>
            <a:noFill/>
          </a:ln>
        </p:spPr>
        <p:txBody>
          <a:bodyPr anchorCtr="0" anchor="ctr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Applications</a:t>
            </a:r>
            <a:endParaRPr/>
          </a:p>
        </p:txBody>
      </p:sp>
      <p:sp>
        <p:nvSpPr>
          <p:cNvPr id="235" name="Google Shape;235;p11"/>
          <p:cNvSpPr/>
          <p:nvPr/>
        </p:nvSpPr>
        <p:spPr>
          <a:xfrm>
            <a:off x="3448479" y="2317325"/>
            <a:ext cx="1296144" cy="316835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9999"/>
          </a:solidFill>
          <a:ln>
            <a:noFill/>
          </a:ln>
        </p:spPr>
        <p:txBody>
          <a:bodyPr anchorCtr="0" anchor="ctr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/>
          </a:p>
        </p:txBody>
      </p:sp>
      <p:sp>
        <p:nvSpPr>
          <p:cNvPr id="236" name="Google Shape;236;p11"/>
          <p:cNvSpPr/>
          <p:nvPr/>
        </p:nvSpPr>
        <p:spPr>
          <a:xfrm>
            <a:off x="3448479" y="2749877"/>
            <a:ext cx="1296144" cy="316835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9999"/>
          </a:solidFill>
          <a:ln>
            <a:noFill/>
          </a:ln>
        </p:spPr>
        <p:txBody>
          <a:bodyPr anchorCtr="0" anchor="ctr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Runtime</a:t>
            </a:r>
            <a:endParaRPr/>
          </a:p>
        </p:txBody>
      </p:sp>
      <p:sp>
        <p:nvSpPr>
          <p:cNvPr id="237" name="Google Shape;237;p11"/>
          <p:cNvSpPr/>
          <p:nvPr/>
        </p:nvSpPr>
        <p:spPr>
          <a:xfrm>
            <a:off x="3448479" y="3182429"/>
            <a:ext cx="1296144" cy="316835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9999"/>
          </a:solidFill>
          <a:ln>
            <a:noFill/>
          </a:ln>
        </p:spPr>
        <p:txBody>
          <a:bodyPr anchorCtr="0" anchor="ctr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Middleware</a:t>
            </a:r>
            <a:endParaRPr/>
          </a:p>
        </p:txBody>
      </p:sp>
      <p:sp>
        <p:nvSpPr>
          <p:cNvPr id="238" name="Google Shape;238;p11"/>
          <p:cNvSpPr/>
          <p:nvPr/>
        </p:nvSpPr>
        <p:spPr>
          <a:xfrm>
            <a:off x="3437466" y="3614981"/>
            <a:ext cx="1296144" cy="316835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9999"/>
          </a:solidFill>
          <a:ln>
            <a:noFill/>
          </a:ln>
        </p:spPr>
        <p:txBody>
          <a:bodyPr anchorCtr="0" anchor="ctr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O/S</a:t>
            </a:r>
            <a:endParaRPr/>
          </a:p>
        </p:txBody>
      </p:sp>
      <p:sp>
        <p:nvSpPr>
          <p:cNvPr id="239" name="Google Shape;239;p11"/>
          <p:cNvSpPr/>
          <p:nvPr/>
        </p:nvSpPr>
        <p:spPr>
          <a:xfrm>
            <a:off x="3437466" y="4047533"/>
            <a:ext cx="1296144" cy="316835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4F4F"/>
          </a:solidFill>
          <a:ln>
            <a:noFill/>
          </a:ln>
        </p:spPr>
        <p:txBody>
          <a:bodyPr anchorCtr="0" anchor="ctr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Virtualization</a:t>
            </a:r>
            <a:endParaRPr/>
          </a:p>
        </p:txBody>
      </p:sp>
      <p:sp>
        <p:nvSpPr>
          <p:cNvPr id="240" name="Google Shape;240;p11"/>
          <p:cNvSpPr/>
          <p:nvPr/>
        </p:nvSpPr>
        <p:spPr>
          <a:xfrm>
            <a:off x="3445503" y="4480085"/>
            <a:ext cx="1296144" cy="316835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4F4F"/>
          </a:solidFill>
          <a:ln>
            <a:noFill/>
          </a:ln>
        </p:spPr>
        <p:txBody>
          <a:bodyPr anchorCtr="0" anchor="ctr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Servers</a:t>
            </a:r>
            <a:endParaRPr/>
          </a:p>
        </p:txBody>
      </p:sp>
      <p:sp>
        <p:nvSpPr>
          <p:cNvPr id="241" name="Google Shape;241;p11"/>
          <p:cNvSpPr/>
          <p:nvPr/>
        </p:nvSpPr>
        <p:spPr>
          <a:xfrm>
            <a:off x="3434490" y="4912637"/>
            <a:ext cx="1296144" cy="316835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4F4F"/>
          </a:solidFill>
          <a:ln>
            <a:noFill/>
          </a:ln>
        </p:spPr>
        <p:txBody>
          <a:bodyPr anchorCtr="0" anchor="ctr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Storage</a:t>
            </a:r>
            <a:endParaRPr/>
          </a:p>
        </p:txBody>
      </p:sp>
      <p:sp>
        <p:nvSpPr>
          <p:cNvPr id="242" name="Google Shape;242;p11"/>
          <p:cNvSpPr/>
          <p:nvPr/>
        </p:nvSpPr>
        <p:spPr>
          <a:xfrm>
            <a:off x="3434490" y="5345192"/>
            <a:ext cx="1296144" cy="316835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4F4F"/>
          </a:solidFill>
          <a:ln>
            <a:noFill/>
          </a:ln>
        </p:spPr>
        <p:txBody>
          <a:bodyPr anchorCtr="0" anchor="ctr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Networking</a:t>
            </a:r>
            <a:endParaRPr/>
          </a:p>
        </p:txBody>
      </p:sp>
      <p:sp>
        <p:nvSpPr>
          <p:cNvPr id="243" name="Google Shape;243;p11"/>
          <p:cNvSpPr/>
          <p:nvPr/>
        </p:nvSpPr>
        <p:spPr>
          <a:xfrm>
            <a:off x="5069069" y="1252330"/>
            <a:ext cx="1726488" cy="4676003"/>
          </a:xfrm>
          <a:prstGeom prst="roundRect">
            <a:avLst>
              <a:gd fmla="val 7092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t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Platform as a Service (PaaS)</a:t>
            </a:r>
            <a:endParaRPr/>
          </a:p>
        </p:txBody>
      </p:sp>
      <p:sp>
        <p:nvSpPr>
          <p:cNvPr id="244" name="Google Shape;244;p11"/>
          <p:cNvSpPr/>
          <p:nvPr/>
        </p:nvSpPr>
        <p:spPr>
          <a:xfrm>
            <a:off x="5284651" y="1916349"/>
            <a:ext cx="1296144" cy="316835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9999"/>
          </a:solidFill>
          <a:ln>
            <a:noFill/>
          </a:ln>
        </p:spPr>
        <p:txBody>
          <a:bodyPr anchorCtr="0" anchor="ctr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Applications</a:t>
            </a:r>
            <a:endParaRPr/>
          </a:p>
        </p:txBody>
      </p:sp>
      <p:sp>
        <p:nvSpPr>
          <p:cNvPr id="245" name="Google Shape;245;p11"/>
          <p:cNvSpPr/>
          <p:nvPr/>
        </p:nvSpPr>
        <p:spPr>
          <a:xfrm>
            <a:off x="5284241" y="2348901"/>
            <a:ext cx="1296144" cy="316835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9999"/>
          </a:solidFill>
          <a:ln>
            <a:noFill/>
          </a:ln>
        </p:spPr>
        <p:txBody>
          <a:bodyPr anchorCtr="0" anchor="ctr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/>
          </a:p>
        </p:txBody>
      </p:sp>
      <p:sp>
        <p:nvSpPr>
          <p:cNvPr id="246" name="Google Shape;246;p11"/>
          <p:cNvSpPr/>
          <p:nvPr/>
        </p:nvSpPr>
        <p:spPr>
          <a:xfrm>
            <a:off x="5284241" y="2781453"/>
            <a:ext cx="1296144" cy="316835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4F4F"/>
          </a:solidFill>
          <a:ln>
            <a:noFill/>
          </a:ln>
        </p:spPr>
        <p:txBody>
          <a:bodyPr anchorCtr="0" anchor="ctr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Runtime</a:t>
            </a:r>
            <a:endParaRPr/>
          </a:p>
        </p:txBody>
      </p:sp>
      <p:sp>
        <p:nvSpPr>
          <p:cNvPr id="247" name="Google Shape;247;p11"/>
          <p:cNvSpPr/>
          <p:nvPr/>
        </p:nvSpPr>
        <p:spPr>
          <a:xfrm>
            <a:off x="5284241" y="3214005"/>
            <a:ext cx="1296144" cy="316835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4F4F"/>
          </a:solidFill>
          <a:ln>
            <a:noFill/>
          </a:ln>
        </p:spPr>
        <p:txBody>
          <a:bodyPr anchorCtr="0" anchor="ctr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Middleware</a:t>
            </a:r>
            <a:endParaRPr/>
          </a:p>
        </p:txBody>
      </p:sp>
      <p:sp>
        <p:nvSpPr>
          <p:cNvPr id="248" name="Google Shape;248;p11"/>
          <p:cNvSpPr/>
          <p:nvPr/>
        </p:nvSpPr>
        <p:spPr>
          <a:xfrm>
            <a:off x="5273228" y="3646557"/>
            <a:ext cx="1296144" cy="316835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4F4F"/>
          </a:solidFill>
          <a:ln>
            <a:noFill/>
          </a:ln>
        </p:spPr>
        <p:txBody>
          <a:bodyPr anchorCtr="0" anchor="ctr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O/S</a:t>
            </a:r>
            <a:endParaRPr/>
          </a:p>
        </p:txBody>
      </p:sp>
      <p:sp>
        <p:nvSpPr>
          <p:cNvPr id="249" name="Google Shape;249;p11"/>
          <p:cNvSpPr/>
          <p:nvPr/>
        </p:nvSpPr>
        <p:spPr>
          <a:xfrm>
            <a:off x="5273228" y="4079109"/>
            <a:ext cx="1296144" cy="316835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4F4F"/>
          </a:solidFill>
          <a:ln>
            <a:noFill/>
          </a:ln>
        </p:spPr>
        <p:txBody>
          <a:bodyPr anchorCtr="0" anchor="ctr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Virtualization</a:t>
            </a:r>
            <a:endParaRPr/>
          </a:p>
        </p:txBody>
      </p:sp>
      <p:sp>
        <p:nvSpPr>
          <p:cNvPr id="250" name="Google Shape;250;p11"/>
          <p:cNvSpPr/>
          <p:nvPr/>
        </p:nvSpPr>
        <p:spPr>
          <a:xfrm>
            <a:off x="5281265" y="4511661"/>
            <a:ext cx="1296144" cy="316835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4F4F"/>
          </a:solidFill>
          <a:ln>
            <a:noFill/>
          </a:ln>
        </p:spPr>
        <p:txBody>
          <a:bodyPr anchorCtr="0" anchor="ctr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Servers</a:t>
            </a:r>
            <a:endParaRPr/>
          </a:p>
        </p:txBody>
      </p:sp>
      <p:sp>
        <p:nvSpPr>
          <p:cNvPr id="251" name="Google Shape;251;p11"/>
          <p:cNvSpPr/>
          <p:nvPr/>
        </p:nvSpPr>
        <p:spPr>
          <a:xfrm>
            <a:off x="5270252" y="4944213"/>
            <a:ext cx="1296144" cy="316835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4F4F"/>
          </a:solidFill>
          <a:ln>
            <a:noFill/>
          </a:ln>
        </p:spPr>
        <p:txBody>
          <a:bodyPr anchorCtr="0" anchor="ctr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Storage</a:t>
            </a:r>
            <a:endParaRPr/>
          </a:p>
        </p:txBody>
      </p:sp>
      <p:sp>
        <p:nvSpPr>
          <p:cNvPr id="252" name="Google Shape;252;p11"/>
          <p:cNvSpPr/>
          <p:nvPr/>
        </p:nvSpPr>
        <p:spPr>
          <a:xfrm>
            <a:off x="5270252" y="5376768"/>
            <a:ext cx="1296144" cy="316835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4F4F"/>
          </a:solidFill>
          <a:ln>
            <a:noFill/>
          </a:ln>
        </p:spPr>
        <p:txBody>
          <a:bodyPr anchorCtr="0" anchor="ctr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Networking</a:t>
            </a:r>
            <a:endParaRPr/>
          </a:p>
        </p:txBody>
      </p:sp>
      <p:sp>
        <p:nvSpPr>
          <p:cNvPr id="253" name="Google Shape;253;p11"/>
          <p:cNvSpPr/>
          <p:nvPr/>
        </p:nvSpPr>
        <p:spPr>
          <a:xfrm>
            <a:off x="6904831" y="1220754"/>
            <a:ext cx="1726488" cy="4676003"/>
          </a:xfrm>
          <a:prstGeom prst="roundRect">
            <a:avLst>
              <a:gd fmla="val 7092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t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 as a Service (SaaS)</a:t>
            </a:r>
            <a:endParaRPr/>
          </a:p>
        </p:txBody>
      </p:sp>
      <p:sp>
        <p:nvSpPr>
          <p:cNvPr id="254" name="Google Shape;254;p11"/>
          <p:cNvSpPr/>
          <p:nvPr/>
        </p:nvSpPr>
        <p:spPr>
          <a:xfrm>
            <a:off x="7120413" y="1884773"/>
            <a:ext cx="1296144" cy="316835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4F4F"/>
          </a:solidFill>
          <a:ln>
            <a:noFill/>
          </a:ln>
        </p:spPr>
        <p:txBody>
          <a:bodyPr anchorCtr="0" anchor="ctr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Applications</a:t>
            </a:r>
            <a:endParaRPr/>
          </a:p>
        </p:txBody>
      </p:sp>
      <p:sp>
        <p:nvSpPr>
          <p:cNvPr id="255" name="Google Shape;255;p11"/>
          <p:cNvSpPr/>
          <p:nvPr/>
        </p:nvSpPr>
        <p:spPr>
          <a:xfrm>
            <a:off x="7120003" y="2317325"/>
            <a:ext cx="1296144" cy="316835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4F4F"/>
          </a:solidFill>
          <a:ln>
            <a:noFill/>
          </a:ln>
        </p:spPr>
        <p:txBody>
          <a:bodyPr anchorCtr="0" anchor="ctr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/>
          </a:p>
        </p:txBody>
      </p:sp>
      <p:sp>
        <p:nvSpPr>
          <p:cNvPr id="256" name="Google Shape;256;p11"/>
          <p:cNvSpPr/>
          <p:nvPr/>
        </p:nvSpPr>
        <p:spPr>
          <a:xfrm>
            <a:off x="7120003" y="2749877"/>
            <a:ext cx="1296144" cy="316835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4F4F"/>
          </a:solidFill>
          <a:ln>
            <a:noFill/>
          </a:ln>
        </p:spPr>
        <p:txBody>
          <a:bodyPr anchorCtr="0" anchor="ctr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Runtime</a:t>
            </a:r>
            <a:endParaRPr/>
          </a:p>
        </p:txBody>
      </p:sp>
      <p:sp>
        <p:nvSpPr>
          <p:cNvPr id="257" name="Google Shape;257;p11"/>
          <p:cNvSpPr/>
          <p:nvPr/>
        </p:nvSpPr>
        <p:spPr>
          <a:xfrm>
            <a:off x="7120003" y="3182429"/>
            <a:ext cx="1296144" cy="316835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4F4F"/>
          </a:solidFill>
          <a:ln>
            <a:noFill/>
          </a:ln>
        </p:spPr>
        <p:txBody>
          <a:bodyPr anchorCtr="0" anchor="ctr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Middleware</a:t>
            </a:r>
            <a:endParaRPr/>
          </a:p>
        </p:txBody>
      </p:sp>
      <p:sp>
        <p:nvSpPr>
          <p:cNvPr id="258" name="Google Shape;258;p11"/>
          <p:cNvSpPr/>
          <p:nvPr/>
        </p:nvSpPr>
        <p:spPr>
          <a:xfrm>
            <a:off x="7108990" y="3614981"/>
            <a:ext cx="1296144" cy="316835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4F4F"/>
          </a:solidFill>
          <a:ln>
            <a:noFill/>
          </a:ln>
        </p:spPr>
        <p:txBody>
          <a:bodyPr anchorCtr="0" anchor="ctr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O/S</a:t>
            </a:r>
            <a:endParaRPr/>
          </a:p>
        </p:txBody>
      </p:sp>
      <p:sp>
        <p:nvSpPr>
          <p:cNvPr id="259" name="Google Shape;259;p11"/>
          <p:cNvSpPr/>
          <p:nvPr/>
        </p:nvSpPr>
        <p:spPr>
          <a:xfrm>
            <a:off x="7108990" y="4047533"/>
            <a:ext cx="1296144" cy="316835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4F4F"/>
          </a:solidFill>
          <a:ln>
            <a:noFill/>
          </a:ln>
        </p:spPr>
        <p:txBody>
          <a:bodyPr anchorCtr="0" anchor="ctr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Virtualization</a:t>
            </a:r>
            <a:endParaRPr/>
          </a:p>
        </p:txBody>
      </p:sp>
      <p:sp>
        <p:nvSpPr>
          <p:cNvPr id="260" name="Google Shape;260;p11"/>
          <p:cNvSpPr/>
          <p:nvPr/>
        </p:nvSpPr>
        <p:spPr>
          <a:xfrm>
            <a:off x="7117027" y="4480085"/>
            <a:ext cx="1296144" cy="316835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4F4F"/>
          </a:solidFill>
          <a:ln>
            <a:noFill/>
          </a:ln>
        </p:spPr>
        <p:txBody>
          <a:bodyPr anchorCtr="0" anchor="ctr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Servers</a:t>
            </a:r>
            <a:endParaRPr/>
          </a:p>
        </p:txBody>
      </p:sp>
      <p:sp>
        <p:nvSpPr>
          <p:cNvPr id="261" name="Google Shape;261;p11"/>
          <p:cNvSpPr/>
          <p:nvPr/>
        </p:nvSpPr>
        <p:spPr>
          <a:xfrm>
            <a:off x="7106014" y="4912637"/>
            <a:ext cx="1296144" cy="316835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4F4F"/>
          </a:solidFill>
          <a:ln>
            <a:noFill/>
          </a:ln>
        </p:spPr>
        <p:txBody>
          <a:bodyPr anchorCtr="0" anchor="ctr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Storage</a:t>
            </a:r>
            <a:endParaRPr/>
          </a:p>
        </p:txBody>
      </p:sp>
      <p:sp>
        <p:nvSpPr>
          <p:cNvPr id="262" name="Google Shape;262;p11"/>
          <p:cNvSpPr/>
          <p:nvPr/>
        </p:nvSpPr>
        <p:spPr>
          <a:xfrm>
            <a:off x="7106014" y="5345192"/>
            <a:ext cx="1296144" cy="316835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4F4F"/>
          </a:solidFill>
          <a:ln>
            <a:noFill/>
          </a:ln>
        </p:spPr>
        <p:txBody>
          <a:bodyPr anchorCtr="0" anchor="ctr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Networking</a:t>
            </a:r>
            <a:endParaRPr/>
          </a:p>
        </p:txBody>
      </p:sp>
      <p:sp>
        <p:nvSpPr>
          <p:cNvPr id="263" name="Google Shape;263;p11"/>
          <p:cNvSpPr/>
          <p:nvPr/>
        </p:nvSpPr>
        <p:spPr>
          <a:xfrm>
            <a:off x="2456826" y="3408477"/>
            <a:ext cx="646368" cy="181571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1"/>
          <p:cNvSpPr/>
          <p:nvPr/>
        </p:nvSpPr>
        <p:spPr>
          <a:xfrm>
            <a:off x="2430816" y="6117299"/>
            <a:ext cx="412993" cy="216403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9999"/>
          </a:solidFill>
          <a:ln>
            <a:noFill/>
          </a:ln>
        </p:spPr>
        <p:txBody>
          <a:bodyPr anchorCtr="0" anchor="ctr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1"/>
          <p:cNvSpPr/>
          <p:nvPr/>
        </p:nvSpPr>
        <p:spPr>
          <a:xfrm>
            <a:off x="6093698" y="6110279"/>
            <a:ext cx="412993" cy="216403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4F4F"/>
          </a:solidFill>
          <a:ln>
            <a:noFill/>
          </a:ln>
        </p:spPr>
        <p:txBody>
          <a:bodyPr anchorCtr="0" anchor="ctr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1"/>
          <p:cNvSpPr txBox="1"/>
          <p:nvPr/>
        </p:nvSpPr>
        <p:spPr>
          <a:xfrm>
            <a:off x="2843809" y="6044052"/>
            <a:ext cx="1512168" cy="210520"/>
          </a:xfrm>
          <a:prstGeom prst="rect">
            <a:avLst/>
          </a:prstGeom>
          <a:noFill/>
          <a:ln>
            <a:noFill/>
          </a:ln>
        </p:spPr>
        <p:txBody>
          <a:bodyPr anchorCtr="0" anchor="t" bIns="12800" lIns="25600" spcFirstLastPara="1" rIns="25600" wrap="square" tIns="128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Managed by Customer</a:t>
            </a:r>
            <a:endParaRPr/>
          </a:p>
        </p:txBody>
      </p:sp>
      <p:sp>
        <p:nvSpPr>
          <p:cNvPr id="267" name="Google Shape;267;p11"/>
          <p:cNvSpPr txBox="1"/>
          <p:nvPr/>
        </p:nvSpPr>
        <p:spPr>
          <a:xfrm>
            <a:off x="6506690" y="6044052"/>
            <a:ext cx="1512168" cy="210520"/>
          </a:xfrm>
          <a:prstGeom prst="rect">
            <a:avLst/>
          </a:prstGeom>
          <a:noFill/>
          <a:ln>
            <a:noFill/>
          </a:ln>
        </p:spPr>
        <p:txBody>
          <a:bodyPr anchorCtr="0" anchor="t" bIns="12800" lIns="25600" spcFirstLastPara="1" rIns="25600" wrap="square" tIns="128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Managed by Provider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type="title"/>
          </p:nvPr>
        </p:nvSpPr>
        <p:spPr>
          <a:xfrm>
            <a:off x="611560" y="2708920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Cambria"/>
              <a:buNone/>
            </a:pPr>
            <a:r>
              <a:rPr lang="en-US">
                <a:solidFill>
                  <a:schemeClr val="accent1"/>
                </a:solidFill>
              </a:rPr>
              <a:t>Various Cloud Providers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title"/>
          </p:nvPr>
        </p:nvSpPr>
        <p:spPr>
          <a:xfrm>
            <a:off x="466725" y="531319"/>
            <a:ext cx="8210550" cy="49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725" lIns="4725" spcFirstLastPara="1" rIns="4725" wrap="square" tIns="4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3200"/>
              <a:buFont typeface="Cambria"/>
              <a:buNone/>
            </a:pPr>
            <a:r>
              <a:rPr lang="en-US"/>
              <a:t>Cloud Providers</a:t>
            </a:r>
            <a:endParaRPr/>
          </a:p>
        </p:txBody>
      </p:sp>
      <p:pic>
        <p:nvPicPr>
          <p:cNvPr descr="Image result for rackspace" id="278" name="Google Shape;27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8060" y="1649654"/>
            <a:ext cx="1158825" cy="734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rackspace" id="279" name="Google Shape;27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42072" y="1769419"/>
            <a:ext cx="1455724" cy="494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joyent" id="280" name="Google Shape;280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80600" y="5082369"/>
            <a:ext cx="1173227" cy="431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microsoft azure logo" id="281" name="Google Shape;281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32030" y="2368083"/>
            <a:ext cx="1875808" cy="25010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google cloud" id="282" name="Google Shape;282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37982" y="2760699"/>
            <a:ext cx="1858467" cy="15309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digital ocean" id="283" name="Google Shape;283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56884" y="1537314"/>
            <a:ext cx="1020659" cy="8620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IBM cloud" id="284" name="Google Shape;284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86962" y="4802499"/>
            <a:ext cx="770076" cy="10267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terremark logo png" id="285" name="Google Shape;285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403899" y="5100117"/>
            <a:ext cx="1732070" cy="4422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ws logo" id="286" name="Google Shape;286;p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639564" y="3022260"/>
            <a:ext cx="1864877" cy="935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4"/>
          <p:cNvSpPr txBox="1"/>
          <p:nvPr>
            <p:ph type="title"/>
          </p:nvPr>
        </p:nvSpPr>
        <p:spPr>
          <a:xfrm>
            <a:off x="539552" y="285293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mbria"/>
              <a:buNone/>
            </a:pPr>
            <a:r>
              <a:rPr lang="en-US">
                <a:solidFill>
                  <a:schemeClr val="accent1"/>
                </a:solidFill>
              </a:rPr>
              <a:t>Why go for</a:t>
            </a:r>
            <a:br>
              <a:rPr lang="en-US">
                <a:solidFill>
                  <a:schemeClr val="accent1"/>
                </a:solidFill>
              </a:rPr>
            </a:br>
            <a:r>
              <a:rPr lang="en-US">
                <a:solidFill>
                  <a:schemeClr val="accent1"/>
                </a:solidFill>
              </a:rPr>
              <a:t>Google Cloud Platform?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5"/>
          <p:cNvSpPr txBox="1"/>
          <p:nvPr>
            <p:ph type="title"/>
          </p:nvPr>
        </p:nvSpPr>
        <p:spPr>
          <a:xfrm>
            <a:off x="466725" y="531319"/>
            <a:ext cx="8210550" cy="49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725" lIns="4725" spcFirstLastPara="1" rIns="4725" wrap="square" tIns="4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3200"/>
              <a:buFont typeface="Cambria"/>
              <a:buNone/>
            </a:pPr>
            <a:r>
              <a:rPr lang="en-US"/>
              <a:t>Why GCP?</a:t>
            </a:r>
            <a:endParaRPr/>
          </a:p>
        </p:txBody>
      </p:sp>
      <p:sp>
        <p:nvSpPr>
          <p:cNvPr id="298" name="Google Shape;298;p15"/>
          <p:cNvSpPr txBox="1"/>
          <p:nvPr>
            <p:ph idx="1" type="body"/>
          </p:nvPr>
        </p:nvSpPr>
        <p:spPr>
          <a:xfrm>
            <a:off x="466725" y="1174514"/>
            <a:ext cx="8210550" cy="30506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7490" lvl="0" marL="320040" rtl="0" algn="l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1300"/>
              <a:buFont typeface="Noto Sans Symbols"/>
              <a:buNone/>
            </a:pPr>
            <a:r>
              <a:t/>
            </a:r>
            <a:endParaRPr sz="1300"/>
          </a:p>
          <a:p>
            <a:pPr indent="-237490" lvl="0" marL="320040" rtl="0" algn="l">
              <a:spcBef>
                <a:spcPts val="260"/>
              </a:spcBef>
              <a:spcAft>
                <a:spcPts val="0"/>
              </a:spcAft>
              <a:buClr>
                <a:srgbClr val="095A82"/>
              </a:buClr>
              <a:buSzPts val="1300"/>
              <a:buFont typeface="Noto Sans Symbols"/>
              <a:buNone/>
            </a:pPr>
            <a:r>
              <a:t/>
            </a:r>
            <a:endParaRPr sz="1300"/>
          </a:p>
          <a:p>
            <a:pPr indent="-180340" lvl="0" marL="320040" rtl="0" algn="l">
              <a:spcBef>
                <a:spcPts val="440"/>
              </a:spcBef>
              <a:spcAft>
                <a:spcPts val="0"/>
              </a:spcAft>
              <a:buClr>
                <a:srgbClr val="095A82"/>
              </a:buClr>
              <a:buSzPts val="2200"/>
              <a:buFont typeface="Noto Sans Symbols"/>
              <a:buNone/>
            </a:pPr>
            <a:r>
              <a:t/>
            </a:r>
            <a:endParaRPr/>
          </a:p>
          <a:p>
            <a:pPr indent="-180340" lvl="0" marL="320040" rtl="0" algn="l">
              <a:spcBef>
                <a:spcPts val="440"/>
              </a:spcBef>
              <a:spcAft>
                <a:spcPts val="0"/>
              </a:spcAft>
              <a:buClr>
                <a:srgbClr val="095A82"/>
              </a:buClr>
              <a:buSzPts val="2200"/>
              <a:buFont typeface="Noto Sans Symbols"/>
              <a:buNone/>
            </a:pPr>
            <a:r>
              <a:t/>
            </a:r>
            <a:endParaRPr/>
          </a:p>
          <a:p>
            <a:pPr indent="-180340" lvl="0" marL="320040" rtl="0" algn="l">
              <a:spcBef>
                <a:spcPts val="440"/>
              </a:spcBef>
              <a:spcAft>
                <a:spcPts val="0"/>
              </a:spcAft>
              <a:buClr>
                <a:srgbClr val="095A82"/>
              </a:buClr>
              <a:buSzPts val="2200"/>
              <a:buFont typeface="Noto Sans Symbols"/>
              <a:buNone/>
            </a:pPr>
            <a:r>
              <a:t/>
            </a:r>
            <a:endParaRPr/>
          </a:p>
          <a:p>
            <a:pPr indent="-180340" lvl="0" marL="320040" rtl="0" algn="l">
              <a:spcBef>
                <a:spcPts val="440"/>
              </a:spcBef>
              <a:spcAft>
                <a:spcPts val="0"/>
              </a:spcAft>
              <a:buClr>
                <a:srgbClr val="095A82"/>
              </a:buClr>
              <a:buSzPts val="2200"/>
              <a:buFont typeface="Noto Sans Symbols"/>
              <a:buNone/>
            </a:pPr>
            <a:r>
              <a:t/>
            </a:r>
            <a:endParaRPr/>
          </a:p>
        </p:txBody>
      </p:sp>
      <p:grpSp>
        <p:nvGrpSpPr>
          <p:cNvPr id="299" name="Google Shape;299;p15"/>
          <p:cNvGrpSpPr/>
          <p:nvPr/>
        </p:nvGrpSpPr>
        <p:grpSpPr>
          <a:xfrm>
            <a:off x="2696815" y="2698053"/>
            <a:ext cx="3750371" cy="3035204"/>
            <a:chOff x="2027684" y="1219648"/>
            <a:chExt cx="4566495" cy="2771775"/>
          </a:xfrm>
        </p:grpSpPr>
        <p:pic>
          <p:nvPicPr>
            <p:cNvPr id="300" name="Google Shape;300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27684" y="1408383"/>
              <a:ext cx="2400300" cy="2562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212929" y="1219648"/>
              <a:ext cx="2381250" cy="2771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2" name="Google Shape;302;p15"/>
          <p:cNvSpPr/>
          <p:nvPr/>
        </p:nvSpPr>
        <p:spPr>
          <a:xfrm>
            <a:off x="839933" y="1196752"/>
            <a:ext cx="7464136" cy="1707973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2F2F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51200" lIns="102400" spcFirstLastPara="1" rIns="102400" wrap="square" tIns="512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F5F5F"/>
                </a:solidFill>
                <a:latin typeface="Gill Sans"/>
                <a:ea typeface="Gill Sans"/>
                <a:cs typeface="Gill Sans"/>
                <a:sym typeface="Gill Sans"/>
              </a:rPr>
              <a:t>Google Cloud Platform, is a suite of cloud computing services </a:t>
            </a:r>
            <a:r>
              <a:rPr i="1" lang="en-US" sz="2000">
                <a:solidFill>
                  <a:srgbClr val="095A82"/>
                </a:solidFill>
                <a:latin typeface="Gill Sans"/>
                <a:ea typeface="Gill Sans"/>
                <a:cs typeface="Gill Sans"/>
                <a:sym typeface="Gill Sans"/>
              </a:rPr>
              <a:t>that runs on the same infrastructure that Google uses internally</a:t>
            </a:r>
            <a:r>
              <a:rPr lang="en-US" sz="2000">
                <a:solidFill>
                  <a:srgbClr val="5F5F5F"/>
                </a:solidFill>
                <a:latin typeface="Gill Sans"/>
                <a:ea typeface="Gill Sans"/>
                <a:cs typeface="Gill Sans"/>
                <a:sym typeface="Gill Sans"/>
              </a:rPr>
              <a:t>  for its end-user products, such as Google Search, Gmail, Google Photos and YouTube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6"/>
          <p:cNvSpPr txBox="1"/>
          <p:nvPr>
            <p:ph type="title"/>
          </p:nvPr>
        </p:nvSpPr>
        <p:spPr>
          <a:xfrm>
            <a:off x="466725" y="531319"/>
            <a:ext cx="8210550" cy="49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725" lIns="4725" spcFirstLastPara="1" rIns="4725" wrap="square" tIns="4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3200"/>
              <a:buFont typeface="Cambria"/>
              <a:buNone/>
            </a:pPr>
            <a:r>
              <a:rPr lang="en-US"/>
              <a:t>Run on Google’s Infrastructure</a:t>
            </a:r>
            <a:br>
              <a:rPr lang="en-US"/>
            </a:br>
            <a:endParaRPr/>
          </a:p>
        </p:txBody>
      </p:sp>
      <p:sp>
        <p:nvSpPr>
          <p:cNvPr id="308" name="Google Shape;308;p16"/>
          <p:cNvSpPr txBox="1"/>
          <p:nvPr>
            <p:ph idx="1" type="body"/>
          </p:nvPr>
        </p:nvSpPr>
        <p:spPr>
          <a:xfrm>
            <a:off x="466725" y="1124745"/>
            <a:ext cx="8210550" cy="44153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320040" rtl="0" algn="l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2200"/>
              <a:buFont typeface="Noto Sans Symbols"/>
              <a:buChar char="▪"/>
            </a:pPr>
            <a:r>
              <a:rPr lang="en-US"/>
              <a:t>Build on the same infrastructure that allows Google to return billions of search results in milliseconds, </a:t>
            </a:r>
            <a:endParaRPr/>
          </a:p>
          <a:p>
            <a:pPr indent="-320040" lvl="0" marL="320040" rtl="0" algn="l">
              <a:spcBef>
                <a:spcPts val="440"/>
              </a:spcBef>
              <a:spcAft>
                <a:spcPts val="0"/>
              </a:spcAft>
              <a:buClr>
                <a:srgbClr val="095A82"/>
              </a:buClr>
              <a:buSzPts val="2200"/>
              <a:buFont typeface="Noto Sans Symbols"/>
              <a:buChar char="▪"/>
            </a:pPr>
            <a:r>
              <a:rPr lang="en-US"/>
              <a:t>serve 6 billion hours of YouTube video per month and </a:t>
            </a:r>
            <a:endParaRPr/>
          </a:p>
          <a:p>
            <a:pPr indent="-320040" lvl="0" marL="320040" rtl="0" algn="l">
              <a:spcBef>
                <a:spcPts val="440"/>
              </a:spcBef>
              <a:spcAft>
                <a:spcPts val="0"/>
              </a:spcAft>
              <a:buClr>
                <a:srgbClr val="095A82"/>
              </a:buClr>
              <a:buSzPts val="2200"/>
              <a:buFont typeface="Noto Sans Symbols"/>
              <a:buChar char="▪"/>
            </a:pPr>
            <a:r>
              <a:rPr lang="en-US"/>
              <a:t>provide storage for 425 million Gmail users.</a:t>
            </a:r>
            <a:endParaRPr/>
          </a:p>
          <a:p>
            <a:pPr indent="-180340" lvl="0" marL="320040" rtl="0" algn="l">
              <a:spcBef>
                <a:spcPts val="440"/>
              </a:spcBef>
              <a:spcAft>
                <a:spcPts val="0"/>
              </a:spcAft>
              <a:buClr>
                <a:srgbClr val="095A82"/>
              </a:buClr>
              <a:buSzPts val="2200"/>
              <a:buFont typeface="Noto Sans Symbols"/>
              <a:buNone/>
            </a:pPr>
            <a:r>
              <a:t/>
            </a:r>
            <a:endParaRPr/>
          </a:p>
          <a:p>
            <a:pPr indent="-320040" lvl="0" marL="320040" rtl="0" algn="l">
              <a:spcBef>
                <a:spcPts val="440"/>
              </a:spcBef>
              <a:spcAft>
                <a:spcPts val="0"/>
              </a:spcAft>
              <a:buSzPts val="2200"/>
              <a:buFont typeface="Noto Sans Symbols"/>
              <a:buChar char="✔"/>
            </a:pPr>
            <a:r>
              <a:rPr lang="en-US"/>
              <a:t>Global Network</a:t>
            </a:r>
            <a:endParaRPr/>
          </a:p>
          <a:p>
            <a:pPr indent="-320040" lvl="0" marL="320040" rtl="0" algn="l">
              <a:spcBef>
                <a:spcPts val="440"/>
              </a:spcBef>
              <a:spcAft>
                <a:spcPts val="0"/>
              </a:spcAft>
              <a:buSzPts val="2200"/>
              <a:buFont typeface="Noto Sans Symbols"/>
              <a:buChar char="✔"/>
            </a:pPr>
            <a:r>
              <a:rPr lang="en-US"/>
              <a:t>Redundancy</a:t>
            </a:r>
            <a:endParaRPr/>
          </a:p>
          <a:p>
            <a:pPr indent="-320040" lvl="0" marL="320040" rtl="0" algn="l">
              <a:spcBef>
                <a:spcPts val="440"/>
              </a:spcBef>
              <a:spcAft>
                <a:spcPts val="0"/>
              </a:spcAft>
              <a:buSzPts val="2200"/>
              <a:buFont typeface="Noto Sans Symbols"/>
              <a:buChar char="✔"/>
            </a:pPr>
            <a:r>
              <a:rPr lang="en-US"/>
              <a:t>Innovative Infrastructure</a:t>
            </a:r>
            <a:endParaRPr/>
          </a:p>
          <a:p>
            <a:pPr indent="-180340" lvl="0" marL="320040" rtl="0" algn="l">
              <a:spcBef>
                <a:spcPts val="440"/>
              </a:spcBef>
              <a:spcAft>
                <a:spcPts val="0"/>
              </a:spcAft>
              <a:buClr>
                <a:srgbClr val="095A82"/>
              </a:buClr>
              <a:buSzPts val="2200"/>
              <a:buFont typeface="Noto Sans Symbol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7"/>
          <p:cNvSpPr txBox="1"/>
          <p:nvPr>
            <p:ph type="title"/>
          </p:nvPr>
        </p:nvSpPr>
        <p:spPr>
          <a:xfrm>
            <a:off x="466725" y="531319"/>
            <a:ext cx="8210550" cy="49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725" lIns="4725" spcFirstLastPara="1" rIns="4725" wrap="square" tIns="4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3200"/>
              <a:buFont typeface="Cambria"/>
              <a:buNone/>
            </a:pPr>
            <a:r>
              <a:rPr lang="en-US"/>
              <a:t>Why GCP?</a:t>
            </a:r>
            <a:endParaRPr/>
          </a:p>
        </p:txBody>
      </p:sp>
      <p:pic>
        <p:nvPicPr>
          <p:cNvPr id="315" name="Google Shape;31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5451" y="1277491"/>
            <a:ext cx="5153099" cy="51961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google cloud" id="316" name="Google Shape;31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16517" y="2084851"/>
            <a:ext cx="2044314" cy="1684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59100" y="4239419"/>
            <a:ext cx="720080" cy="9601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3.googleusercontent.com/-rSdBf-Fy2PQ/WoLEynIHGEI/AAAAAAAAAV4/S9PmCd2zqMAylHd7iy3VjyYfZKCxjEkigCL0BGAYYCw/h164/2018-02-13.png" id="318" name="Google Shape;318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40152" y="4362579"/>
            <a:ext cx="489640" cy="7137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9" name="Google Shape;319;p17"/>
          <p:cNvGrpSpPr/>
          <p:nvPr/>
        </p:nvGrpSpPr>
        <p:grpSpPr>
          <a:xfrm flipH="1">
            <a:off x="2357081" y="3154091"/>
            <a:ext cx="625357" cy="549819"/>
            <a:chOff x="3256053" y="3878205"/>
            <a:chExt cx="661441" cy="436158"/>
          </a:xfrm>
        </p:grpSpPr>
        <p:pic>
          <p:nvPicPr>
            <p:cNvPr id="320" name="Google Shape;320;p1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728374" y="3932398"/>
              <a:ext cx="189120" cy="2708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1" name="Google Shape;321;p17"/>
            <p:cNvSpPr/>
            <p:nvPr/>
          </p:nvSpPr>
          <p:spPr>
            <a:xfrm>
              <a:off x="3563221" y="4039330"/>
              <a:ext cx="149680" cy="56955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ACA73B"/>
            </a:solidFill>
            <a:ln>
              <a:noFill/>
            </a:ln>
          </p:spPr>
          <p:txBody>
            <a:bodyPr anchorCtr="0" anchor="t" bIns="182875" lIns="365750" spcFirstLastPara="1" rIns="365750" wrap="square" tIns="182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2" name="Google Shape;322;p1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256053" y="3878205"/>
              <a:ext cx="304581" cy="43615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https://lh3.googleusercontent.com/-bbbVQHBZFIE/WoLkl4A2V0I/AAAAAAAABug/W_yi2Hq_hCgQGproZwTIge-IdyLz9gaRgCL0BGAYYCw/h464/2018-02-13.png" id="323" name="Google Shape;323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851920" y="5106597"/>
            <a:ext cx="636684" cy="8489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generated with high confidence" id="324" name="Google Shape;324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65643" y="5138464"/>
            <a:ext cx="612784" cy="817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3.googleusercontent.com/-KvvltG_8i5I/WoJ_X3SOYII/AAAAAAAABsM/ruArWvl18TIKZVro44cRaCNcgbLLOh9AACL0BGAYYCw/h1906/2018-02-12.png" id="325" name="Google Shape;325;p17"/>
          <p:cNvPicPr preferRelativeResize="0"/>
          <p:nvPr/>
        </p:nvPicPr>
        <p:blipFill rotWithShape="1">
          <a:blip r:embed="rId11">
            <a:alphaModFix/>
          </a:blip>
          <a:srcRect b="0" l="35250" r="0" t="0"/>
          <a:stretch/>
        </p:blipFill>
        <p:spPr>
          <a:xfrm>
            <a:off x="6200946" y="1677936"/>
            <a:ext cx="554232" cy="566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flipH="1">
            <a:off x="6325440" y="2991921"/>
            <a:ext cx="635510" cy="7770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vector graphics&#10;&#10;Description generated with high confidence" id="327" name="Google Shape;327;p1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493541" y="1770917"/>
            <a:ext cx="720080" cy="41226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7"/>
          <p:cNvSpPr/>
          <p:nvPr/>
        </p:nvSpPr>
        <p:spPr>
          <a:xfrm>
            <a:off x="6264025" y="1647711"/>
            <a:ext cx="379170" cy="658669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7"/>
          <p:cNvSpPr/>
          <p:nvPr/>
        </p:nvSpPr>
        <p:spPr>
          <a:xfrm>
            <a:off x="671901" y="1776483"/>
            <a:ext cx="1418744" cy="411087"/>
          </a:xfrm>
          <a:prstGeom prst="roundRect">
            <a:avLst>
              <a:gd fmla="val 16667" name="adj"/>
            </a:avLst>
          </a:prstGeom>
          <a:solidFill>
            <a:srgbClr val="F2BE00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Cost Effective</a:t>
            </a:r>
            <a:endParaRPr/>
          </a:p>
        </p:txBody>
      </p:sp>
      <p:sp>
        <p:nvSpPr>
          <p:cNvPr id="330" name="Google Shape;330;p17"/>
          <p:cNvSpPr/>
          <p:nvPr/>
        </p:nvSpPr>
        <p:spPr>
          <a:xfrm>
            <a:off x="7205234" y="1783566"/>
            <a:ext cx="1418744" cy="411087"/>
          </a:xfrm>
          <a:prstGeom prst="roundRect">
            <a:avLst>
              <a:gd fmla="val 16667" name="adj"/>
            </a:avLst>
          </a:prstGeom>
          <a:solidFill>
            <a:srgbClr val="9BC80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Serverless</a:t>
            </a:r>
            <a:endParaRPr/>
          </a:p>
        </p:txBody>
      </p:sp>
      <p:sp>
        <p:nvSpPr>
          <p:cNvPr id="331" name="Google Shape;331;p17"/>
          <p:cNvSpPr/>
          <p:nvPr/>
        </p:nvSpPr>
        <p:spPr>
          <a:xfrm>
            <a:off x="565133" y="3187559"/>
            <a:ext cx="1418744" cy="411087"/>
          </a:xfrm>
          <a:prstGeom prst="roundRect">
            <a:avLst>
              <a:gd fmla="val 16667" name="adj"/>
            </a:avLst>
          </a:prstGeom>
          <a:solidFill>
            <a:srgbClr val="21B5A3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Highly Scalable</a:t>
            </a:r>
            <a:endParaRPr/>
          </a:p>
        </p:txBody>
      </p:sp>
      <p:sp>
        <p:nvSpPr>
          <p:cNvPr id="332" name="Google Shape;332;p17"/>
          <p:cNvSpPr/>
          <p:nvPr/>
        </p:nvSpPr>
        <p:spPr>
          <a:xfrm>
            <a:off x="974678" y="4485118"/>
            <a:ext cx="1418744" cy="621836"/>
          </a:xfrm>
          <a:prstGeom prst="roundRect">
            <a:avLst>
              <a:gd fmla="val 16667" name="adj"/>
            </a:avLst>
          </a:prstGeom>
          <a:solidFill>
            <a:srgbClr val="FF475D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Custom Machine Types</a:t>
            </a:r>
            <a:endParaRPr/>
          </a:p>
        </p:txBody>
      </p:sp>
      <p:sp>
        <p:nvSpPr>
          <p:cNvPr id="333" name="Google Shape;333;p17"/>
          <p:cNvSpPr/>
          <p:nvPr/>
        </p:nvSpPr>
        <p:spPr>
          <a:xfrm>
            <a:off x="6876256" y="4485118"/>
            <a:ext cx="1418744" cy="621836"/>
          </a:xfrm>
          <a:prstGeom prst="roundRect">
            <a:avLst>
              <a:gd fmla="val 16667" name="adj"/>
            </a:avLst>
          </a:prstGeom>
          <a:solidFill>
            <a:srgbClr val="986EB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Big Data   Analytics</a:t>
            </a:r>
            <a:endParaRPr/>
          </a:p>
        </p:txBody>
      </p:sp>
      <p:sp>
        <p:nvSpPr>
          <p:cNvPr id="334" name="Google Shape;334;p17"/>
          <p:cNvSpPr/>
          <p:nvPr/>
        </p:nvSpPr>
        <p:spPr>
          <a:xfrm>
            <a:off x="7265155" y="3187559"/>
            <a:ext cx="1418744" cy="411087"/>
          </a:xfrm>
          <a:prstGeom prst="roundRect">
            <a:avLst>
              <a:gd fmla="val 16667" name="adj"/>
            </a:avLst>
          </a:prstGeom>
          <a:solidFill>
            <a:srgbClr val="FF8A65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Cloud AI</a:t>
            </a:r>
            <a:endParaRPr/>
          </a:p>
        </p:txBody>
      </p:sp>
      <p:sp>
        <p:nvSpPr>
          <p:cNvPr id="335" name="Google Shape;335;p17"/>
          <p:cNvSpPr/>
          <p:nvPr/>
        </p:nvSpPr>
        <p:spPr>
          <a:xfrm>
            <a:off x="2061544" y="5787882"/>
            <a:ext cx="1418744" cy="411087"/>
          </a:xfrm>
          <a:prstGeom prst="roundRect">
            <a:avLst>
              <a:gd fmla="val 16667" name="adj"/>
            </a:avLst>
          </a:prstGeom>
          <a:solidFill>
            <a:srgbClr val="FF33CA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Internet of Things</a:t>
            </a:r>
            <a:endParaRPr/>
          </a:p>
        </p:txBody>
      </p:sp>
      <p:sp>
        <p:nvSpPr>
          <p:cNvPr id="336" name="Google Shape;336;p17"/>
          <p:cNvSpPr/>
          <p:nvPr/>
        </p:nvSpPr>
        <p:spPr>
          <a:xfrm>
            <a:off x="5915621" y="5787882"/>
            <a:ext cx="2112763" cy="411087"/>
          </a:xfrm>
          <a:prstGeom prst="roundRect">
            <a:avLst>
              <a:gd fmla="val 16667" name="adj"/>
            </a:avLst>
          </a:prstGeom>
          <a:solidFill>
            <a:srgbClr val="00BBEE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 Platform and Ecosystem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8"/>
          <p:cNvSpPr txBox="1"/>
          <p:nvPr>
            <p:ph type="title"/>
          </p:nvPr>
        </p:nvSpPr>
        <p:spPr>
          <a:xfrm>
            <a:off x="466725" y="531319"/>
            <a:ext cx="8210550" cy="49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725" lIns="4725" spcFirstLastPara="1" rIns="4725" wrap="square" tIns="4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3200"/>
              <a:buFont typeface="Cambria"/>
              <a:buNone/>
            </a:pPr>
            <a:r>
              <a:rPr lang="en-US"/>
              <a:t>Why GCP?</a:t>
            </a:r>
            <a:endParaRPr/>
          </a:p>
        </p:txBody>
      </p:sp>
      <p:pic>
        <p:nvPicPr>
          <p:cNvPr descr="A screenshot of a cell phone&#10;&#10;Description generated with very high confidence" id="342" name="Google Shape;342;p18"/>
          <p:cNvPicPr preferRelativeResize="0"/>
          <p:nvPr/>
        </p:nvPicPr>
        <p:blipFill rotWithShape="1">
          <a:blip r:embed="rId3">
            <a:alphaModFix/>
          </a:blip>
          <a:srcRect b="0" l="0" r="0" t="9693"/>
          <a:stretch/>
        </p:blipFill>
        <p:spPr>
          <a:xfrm>
            <a:off x="3933100" y="1452827"/>
            <a:ext cx="4239301" cy="447245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18"/>
          <p:cNvSpPr txBox="1"/>
          <p:nvPr/>
        </p:nvSpPr>
        <p:spPr>
          <a:xfrm>
            <a:off x="7020272" y="6067197"/>
            <a:ext cx="2298892" cy="3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800" lIns="76800" spcFirstLastPara="1" rIns="76800" wrap="square" tIns="7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Source: Synergy Resource Group</a:t>
            </a:r>
            <a:endParaRPr/>
          </a:p>
        </p:txBody>
      </p:sp>
      <p:pic>
        <p:nvPicPr>
          <p:cNvPr descr="A screenshot of a cell phone&#10;&#10;Description generated with very high confidence" id="344" name="Google Shape;344;p18"/>
          <p:cNvPicPr preferRelativeResize="0"/>
          <p:nvPr/>
        </p:nvPicPr>
        <p:blipFill rotWithShape="1">
          <a:blip r:embed="rId3">
            <a:alphaModFix/>
          </a:blip>
          <a:srcRect b="89956" l="0" r="0" t="0"/>
          <a:stretch/>
        </p:blipFill>
        <p:spPr>
          <a:xfrm>
            <a:off x="-180528" y="3273858"/>
            <a:ext cx="4239301" cy="497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9"/>
          <p:cNvSpPr txBox="1"/>
          <p:nvPr>
            <p:ph type="title"/>
          </p:nvPr>
        </p:nvSpPr>
        <p:spPr>
          <a:xfrm>
            <a:off x="466725" y="531319"/>
            <a:ext cx="8210550" cy="49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725" lIns="4725" spcFirstLastPara="1" rIns="4725" wrap="square" tIns="4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3200"/>
              <a:buFont typeface="Cambria"/>
              <a:buNone/>
            </a:pPr>
            <a:r>
              <a:rPr lang="en-US"/>
              <a:t>Why Google Cloud Platform?</a:t>
            </a:r>
            <a:endParaRPr/>
          </a:p>
        </p:txBody>
      </p:sp>
      <p:sp>
        <p:nvSpPr>
          <p:cNvPr id="350" name="Google Shape;350;p19"/>
          <p:cNvSpPr txBox="1"/>
          <p:nvPr>
            <p:ph idx="1" type="body"/>
          </p:nvPr>
        </p:nvSpPr>
        <p:spPr>
          <a:xfrm>
            <a:off x="466725" y="1124745"/>
            <a:ext cx="8210550" cy="44153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0040" lvl="0" marL="320040" rtl="0" algn="l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Char char="▪"/>
            </a:pPr>
            <a:r>
              <a:rPr b="1" lang="en-US" sz="2400"/>
              <a:t>Scale to millions of users</a:t>
            </a:r>
            <a:endParaRPr/>
          </a:p>
          <a:p>
            <a:pPr indent="-3200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Char char="▪"/>
            </a:pPr>
            <a:r>
              <a:rPr lang="en-US" sz="2400"/>
              <a:t>Applications hosted on Cloud Platform can automatically scale up to handle the most demanding workloads and scale down when traffic subsides. You pay only for what you use.</a:t>
            </a:r>
            <a:endParaRPr/>
          </a:p>
          <a:p>
            <a:pPr indent="-3200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Char char="▪"/>
            </a:pPr>
            <a:r>
              <a:rPr lang="en-US" sz="2400"/>
              <a:t>Scale-up: </a:t>
            </a:r>
            <a:endParaRPr sz="2400"/>
          </a:p>
          <a:p>
            <a:pPr indent="-228600" lvl="1" marL="640080" rtl="0" algn="l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Cloud Platform is designed to scale like Google’s own products, even when you experience a huge traffic spike. Managed services such as App Engine or Cloud Datastore give you auto-scaling that enables your application to grow with your users.</a:t>
            </a:r>
            <a:endParaRPr/>
          </a:p>
          <a:p>
            <a:pPr indent="-3200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Char char="▪"/>
            </a:pPr>
            <a:r>
              <a:rPr lang="en-US" sz="2400"/>
              <a:t>Scale-down: </a:t>
            </a:r>
            <a:endParaRPr sz="2400"/>
          </a:p>
          <a:p>
            <a:pPr indent="-228600" lvl="1" marL="640080" rtl="0" algn="l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Just as Cloud Platform allows you to scale-up, managed services also scale down. You don’t pay for computing resources that you don’t need.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/>
          <p:nvPr>
            <p:ph type="title"/>
          </p:nvPr>
        </p:nvSpPr>
        <p:spPr>
          <a:xfrm>
            <a:off x="466725" y="531319"/>
            <a:ext cx="8210550" cy="49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725" lIns="4725" spcFirstLastPara="1" rIns="4725" wrap="square" tIns="4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3200"/>
              <a:buFont typeface="Cambria"/>
              <a:buNone/>
            </a:pPr>
            <a:r>
              <a:rPr lang="en-US"/>
              <a:t>Traditional E-commerce Scenario</a:t>
            </a:r>
            <a:endParaRPr/>
          </a:p>
        </p:txBody>
      </p:sp>
      <p:pic>
        <p:nvPicPr>
          <p:cNvPr descr="A picture containing text&#10;&#10;Description generated with very high confidence" id="100" name="Google Shape;10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5956" y="1741955"/>
            <a:ext cx="4152086" cy="46633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generated with high confidence" id="101" name="Google Shape;10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9124" y="3946145"/>
            <a:ext cx="1645753" cy="2204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0"/>
          <p:cNvSpPr txBox="1"/>
          <p:nvPr>
            <p:ph type="title"/>
          </p:nvPr>
        </p:nvSpPr>
        <p:spPr>
          <a:xfrm>
            <a:off x="466725" y="531319"/>
            <a:ext cx="8210550" cy="49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725" lIns="4725" spcFirstLastPara="1" rIns="4725" wrap="square" tIns="4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3200"/>
              <a:buFont typeface="Cambria"/>
              <a:buNone/>
            </a:pPr>
            <a:r>
              <a:rPr lang="en-US"/>
              <a:t>Why Google Cloud Platform?</a:t>
            </a:r>
            <a:endParaRPr/>
          </a:p>
        </p:txBody>
      </p:sp>
      <p:sp>
        <p:nvSpPr>
          <p:cNvPr id="356" name="Google Shape;356;p20"/>
          <p:cNvSpPr txBox="1"/>
          <p:nvPr>
            <p:ph idx="1" type="body"/>
          </p:nvPr>
        </p:nvSpPr>
        <p:spPr>
          <a:xfrm>
            <a:off x="466725" y="1124745"/>
            <a:ext cx="8210550" cy="44153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0040" lvl="0" marL="320040" rtl="0" algn="l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Char char="▪"/>
            </a:pPr>
            <a:r>
              <a:rPr b="1" lang="en-US" sz="2400"/>
              <a:t>Focus on your product</a:t>
            </a:r>
            <a:endParaRPr/>
          </a:p>
          <a:p>
            <a:pPr indent="-3200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Char char="▪"/>
            </a:pPr>
            <a:r>
              <a:rPr lang="en-US" sz="2400"/>
              <a:t>Rapidly develop, deploy and iterate your applications without worrying about system administration. Google manages your application, database and storage servers so you don’t have to.</a:t>
            </a:r>
            <a:endParaRPr/>
          </a:p>
          <a:p>
            <a:pPr indent="-320040" lvl="0" marL="320040" rtl="0" algn="l">
              <a:spcBef>
                <a:spcPts val="480"/>
              </a:spcBef>
              <a:spcAft>
                <a:spcPts val="0"/>
              </a:spcAft>
              <a:buSzPts val="2400"/>
              <a:buFont typeface="Noto Sans Symbols"/>
              <a:buChar char="✔"/>
            </a:pPr>
            <a:r>
              <a:rPr lang="en-US" sz="2400"/>
              <a:t> Managed services</a:t>
            </a:r>
            <a:endParaRPr/>
          </a:p>
          <a:p>
            <a:pPr indent="-320040" lvl="0" marL="320040" rtl="0" algn="l">
              <a:spcBef>
                <a:spcPts val="480"/>
              </a:spcBef>
              <a:spcAft>
                <a:spcPts val="0"/>
              </a:spcAft>
              <a:buSzPts val="2400"/>
              <a:buFont typeface="Noto Sans Symbols"/>
              <a:buChar char="✔"/>
            </a:pPr>
            <a:r>
              <a:rPr lang="en-US" sz="2400"/>
              <a:t> Developer Tools and SDKs</a:t>
            </a:r>
            <a:endParaRPr/>
          </a:p>
          <a:p>
            <a:pPr indent="-320040" lvl="0" marL="320040" rtl="0" algn="l">
              <a:spcBef>
                <a:spcPts val="480"/>
              </a:spcBef>
              <a:spcAft>
                <a:spcPts val="0"/>
              </a:spcAft>
              <a:buSzPts val="2400"/>
              <a:buFont typeface="Noto Sans Symbols"/>
              <a:buChar char="✔"/>
            </a:pPr>
            <a:r>
              <a:rPr lang="en-US" sz="2400"/>
              <a:t> Console and Administration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1"/>
          <p:cNvSpPr txBox="1"/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Cambria"/>
              <a:buNone/>
            </a:pPr>
            <a:r>
              <a:rPr lang="en-US">
                <a:solidFill>
                  <a:schemeClr val="accent1"/>
                </a:solidFill>
              </a:rPr>
              <a:t>What is Google Cloud Platform?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2"/>
          <p:cNvSpPr txBox="1"/>
          <p:nvPr>
            <p:ph type="title"/>
          </p:nvPr>
        </p:nvSpPr>
        <p:spPr>
          <a:xfrm>
            <a:off x="466725" y="531319"/>
            <a:ext cx="8210550" cy="49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725" lIns="4725" spcFirstLastPara="1" rIns="4725" wrap="square" tIns="4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3200"/>
              <a:buFont typeface="Cambria"/>
              <a:buNone/>
            </a:pPr>
            <a:r>
              <a:rPr lang="en-US"/>
              <a:t>What is GCP?</a:t>
            </a:r>
            <a:endParaRPr/>
          </a:p>
        </p:txBody>
      </p:sp>
      <p:pic>
        <p:nvPicPr>
          <p:cNvPr id="367" name="Google Shape;36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4632" y="2568337"/>
            <a:ext cx="3294734" cy="203674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2"/>
          <p:cNvSpPr/>
          <p:nvPr/>
        </p:nvSpPr>
        <p:spPr>
          <a:xfrm>
            <a:off x="554898" y="1268328"/>
            <a:ext cx="7980715" cy="641407"/>
          </a:xfrm>
          <a:prstGeom prst="rect">
            <a:avLst/>
          </a:prstGeom>
          <a:noFill/>
          <a:ln>
            <a:noFill/>
          </a:ln>
        </p:spPr>
        <p:txBody>
          <a:bodyPr anchorCtr="0" anchor="t" bIns="12800" lIns="25600" spcFirstLastPara="1" rIns="25600" wrap="square" tIns="128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F5F5F"/>
                </a:solidFill>
                <a:latin typeface="Calibri"/>
                <a:ea typeface="Calibri"/>
                <a:cs typeface="Calibri"/>
                <a:sym typeface="Calibri"/>
              </a:rPr>
              <a:t>Google Cloud Platform, is a suite of </a:t>
            </a:r>
            <a:r>
              <a:rPr i="1" lang="en-US" sz="2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cloud computing services </a:t>
            </a:r>
            <a:r>
              <a:rPr lang="en-US" sz="2000">
                <a:solidFill>
                  <a:srgbClr val="5F5F5F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i="1" lang="en-US" sz="2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management tools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offered by Google</a:t>
            </a:r>
            <a:endParaRPr/>
          </a:p>
        </p:txBody>
      </p:sp>
      <p:sp>
        <p:nvSpPr>
          <p:cNvPr id="369" name="Google Shape;369;p22"/>
          <p:cNvSpPr/>
          <p:nvPr/>
        </p:nvSpPr>
        <p:spPr>
          <a:xfrm>
            <a:off x="467544" y="4811575"/>
            <a:ext cx="7776864" cy="150815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12800" lIns="25600" spcFirstLastPara="1" rIns="25600" wrap="square" tIns="128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Alongside a set of management tools, it provides a </a:t>
            </a:r>
            <a:r>
              <a:rPr i="1" lang="en-US" sz="2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series of modular cloud services including computing, data storage, data analytics and machine learning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3"/>
          <p:cNvSpPr txBox="1"/>
          <p:nvPr>
            <p:ph type="title"/>
          </p:nvPr>
        </p:nvSpPr>
        <p:spPr>
          <a:xfrm>
            <a:off x="466725" y="531319"/>
            <a:ext cx="8210550" cy="49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725" lIns="4725" spcFirstLastPara="1" rIns="4725" wrap="square" tIns="4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3200"/>
              <a:buFont typeface="Cambria"/>
              <a:buNone/>
            </a:pPr>
            <a:r>
              <a:rPr lang="en-US"/>
              <a:t>Google Cloud Platform Services</a:t>
            </a:r>
            <a:endParaRPr/>
          </a:p>
        </p:txBody>
      </p:sp>
      <p:grpSp>
        <p:nvGrpSpPr>
          <p:cNvPr id="375" name="Google Shape;375;p23"/>
          <p:cNvGrpSpPr/>
          <p:nvPr/>
        </p:nvGrpSpPr>
        <p:grpSpPr>
          <a:xfrm>
            <a:off x="280490" y="1508788"/>
            <a:ext cx="8529394" cy="4494885"/>
            <a:chOff x="1121958" y="4526362"/>
            <a:chExt cx="34117576" cy="13484656"/>
          </a:xfrm>
        </p:grpSpPr>
        <p:pic>
          <p:nvPicPr>
            <p:cNvPr descr="A close up of a sign&#10;&#10;Description generated with very high confidence" id="376" name="Google Shape;376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313554" y="4526362"/>
              <a:ext cx="4037692" cy="40376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 up of a logo&#10;&#10;Description generated with high confidence" id="377" name="Google Shape;377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440998" y="12199834"/>
              <a:ext cx="4037692" cy="40376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 up of a logo&#10;&#10;Description generated with very high confidence" id="378" name="Google Shape;378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354194" y="12181874"/>
              <a:ext cx="4037692" cy="40376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Google Shape;379;p2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267394" y="12181878"/>
              <a:ext cx="4037692" cy="40376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 up of a logo&#10;&#10;Description generated with very high confidence" id="380" name="Google Shape;380;p2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3411506" y="12181874"/>
              <a:ext cx="4037692" cy="40376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 up of a logo&#10;&#10;Description generated with very high confidence" id="381" name="Google Shape;381;p2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0380102" y="12181874"/>
              <a:ext cx="4037692" cy="40376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" name="Google Shape;382;p2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0361486" y="4723514"/>
              <a:ext cx="4053460" cy="3643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 up of a logo&#10;&#10;Description generated with very high confidence" id="383" name="Google Shape;383;p2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440994" y="4526366"/>
              <a:ext cx="4037692" cy="40376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 up of a logo&#10;&#10;Description generated with high confidence" id="384" name="Google Shape;384;p2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9354190" y="4526362"/>
              <a:ext cx="4037692" cy="40376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 up of a sign&#10;&#10;Description generated with high confidence" id="385" name="Google Shape;385;p2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6265622" y="4526362"/>
              <a:ext cx="4037692" cy="4037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6" name="Google Shape;386;p23"/>
            <p:cNvSpPr txBox="1"/>
            <p:nvPr/>
          </p:nvSpPr>
          <p:spPr>
            <a:xfrm>
              <a:off x="1870174" y="8718229"/>
              <a:ext cx="4317856" cy="1015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Compute</a:t>
              </a:r>
              <a:endParaRPr/>
            </a:p>
          </p:txBody>
        </p:sp>
        <p:sp>
          <p:nvSpPr>
            <p:cNvPr id="387" name="Google Shape;387;p23"/>
            <p:cNvSpPr txBox="1"/>
            <p:nvPr/>
          </p:nvSpPr>
          <p:spPr>
            <a:xfrm>
              <a:off x="7968926" y="8718229"/>
              <a:ext cx="6808216" cy="1754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Storage &amp; Database</a:t>
              </a:r>
              <a:endParaRPr/>
            </a:p>
          </p:txBody>
        </p:sp>
        <p:sp>
          <p:nvSpPr>
            <p:cNvPr id="388" name="Google Shape;388;p23"/>
            <p:cNvSpPr txBox="1"/>
            <p:nvPr/>
          </p:nvSpPr>
          <p:spPr>
            <a:xfrm>
              <a:off x="16124926" y="8718229"/>
              <a:ext cx="5043388" cy="1015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Networking</a:t>
              </a:r>
              <a:endParaRPr/>
            </a:p>
          </p:txBody>
        </p:sp>
        <p:sp>
          <p:nvSpPr>
            <p:cNvPr id="389" name="Google Shape;389;p23"/>
            <p:cNvSpPr txBox="1"/>
            <p:nvPr/>
          </p:nvSpPr>
          <p:spPr>
            <a:xfrm>
              <a:off x="23598362" y="8718229"/>
              <a:ext cx="3468068" cy="1754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Big Data</a:t>
              </a:r>
              <a:endParaRPr/>
            </a:p>
          </p:txBody>
        </p:sp>
        <p:sp>
          <p:nvSpPr>
            <p:cNvPr id="390" name="Google Shape;390;p23"/>
            <p:cNvSpPr txBox="1"/>
            <p:nvPr/>
          </p:nvSpPr>
          <p:spPr>
            <a:xfrm>
              <a:off x="29536890" y="8718229"/>
              <a:ext cx="5702644" cy="1754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Developer Tools</a:t>
              </a:r>
              <a:endParaRPr/>
            </a:p>
          </p:txBody>
        </p:sp>
        <p:sp>
          <p:nvSpPr>
            <p:cNvPr id="391" name="Google Shape;391;p23"/>
            <p:cNvSpPr txBox="1"/>
            <p:nvPr/>
          </p:nvSpPr>
          <p:spPr>
            <a:xfrm>
              <a:off x="1121958" y="16217831"/>
              <a:ext cx="6675756" cy="1754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Identity &amp; Security</a:t>
              </a:r>
              <a:endParaRPr/>
            </a:p>
          </p:txBody>
        </p:sp>
        <p:sp>
          <p:nvSpPr>
            <p:cNvPr id="392" name="Google Shape;392;p23"/>
            <p:cNvSpPr txBox="1"/>
            <p:nvPr/>
          </p:nvSpPr>
          <p:spPr>
            <a:xfrm>
              <a:off x="8355466" y="16218986"/>
              <a:ext cx="6037328" cy="1754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Internet of Things</a:t>
              </a:r>
              <a:endParaRPr/>
            </a:p>
          </p:txBody>
        </p:sp>
        <p:sp>
          <p:nvSpPr>
            <p:cNvPr id="393" name="Google Shape;393;p23"/>
            <p:cNvSpPr txBox="1"/>
            <p:nvPr/>
          </p:nvSpPr>
          <p:spPr>
            <a:xfrm>
              <a:off x="16383454" y="16219565"/>
              <a:ext cx="3802024" cy="1015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Cloud AI</a:t>
              </a:r>
              <a:endParaRPr/>
            </a:p>
          </p:txBody>
        </p:sp>
        <p:sp>
          <p:nvSpPr>
            <p:cNvPr id="394" name="Google Shape;394;p23"/>
            <p:cNvSpPr txBox="1"/>
            <p:nvPr/>
          </p:nvSpPr>
          <p:spPr>
            <a:xfrm>
              <a:off x="21923434" y="16256693"/>
              <a:ext cx="7013828" cy="1754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Management Tools</a:t>
              </a:r>
              <a:endParaRPr/>
            </a:p>
          </p:txBody>
        </p:sp>
        <p:sp>
          <p:nvSpPr>
            <p:cNvPr id="395" name="Google Shape;395;p23"/>
            <p:cNvSpPr txBox="1"/>
            <p:nvPr/>
          </p:nvSpPr>
          <p:spPr>
            <a:xfrm>
              <a:off x="29924438" y="16256693"/>
              <a:ext cx="4927540" cy="1754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 Transfer</a:t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4"/>
          <p:cNvSpPr txBox="1"/>
          <p:nvPr>
            <p:ph type="title"/>
          </p:nvPr>
        </p:nvSpPr>
        <p:spPr>
          <a:xfrm>
            <a:off x="467544" y="2852936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Cambria"/>
              <a:buNone/>
            </a:pPr>
            <a:r>
              <a:rPr lang="en-US">
                <a:solidFill>
                  <a:schemeClr val="accent1"/>
                </a:solidFill>
              </a:rPr>
              <a:t>GCP Regions and Zones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5"/>
          <p:cNvSpPr txBox="1"/>
          <p:nvPr>
            <p:ph type="title"/>
          </p:nvPr>
        </p:nvSpPr>
        <p:spPr>
          <a:xfrm>
            <a:off x="466725" y="531319"/>
            <a:ext cx="8210550" cy="49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725" lIns="4725" spcFirstLastPara="1" rIns="4725" wrap="square" tIns="4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3200"/>
              <a:buFont typeface="Cambria"/>
              <a:buNone/>
            </a:pPr>
            <a:r>
              <a:rPr lang="en-US"/>
              <a:t>GCP Regions and Zones</a:t>
            </a:r>
            <a:endParaRPr/>
          </a:p>
        </p:txBody>
      </p:sp>
      <p:pic>
        <p:nvPicPr>
          <p:cNvPr descr="A close up of a map&#10;&#10;Description generated with high confidence" id="406" name="Google Shape;406;p25"/>
          <p:cNvPicPr preferRelativeResize="0"/>
          <p:nvPr/>
        </p:nvPicPr>
        <p:blipFill rotWithShape="1">
          <a:blip r:embed="rId3">
            <a:alphaModFix/>
          </a:blip>
          <a:srcRect b="0" l="0" r="0" t="1984"/>
          <a:stretch/>
        </p:blipFill>
        <p:spPr>
          <a:xfrm>
            <a:off x="1265030" y="1183048"/>
            <a:ext cx="6613940" cy="5113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6"/>
          <p:cNvSpPr txBox="1"/>
          <p:nvPr>
            <p:ph type="title"/>
          </p:nvPr>
        </p:nvSpPr>
        <p:spPr>
          <a:xfrm>
            <a:off x="466725" y="531319"/>
            <a:ext cx="8210550" cy="49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725" lIns="4725" spcFirstLastPara="1" rIns="4725" wrap="square" tIns="4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3200"/>
              <a:buFont typeface="Cambria"/>
              <a:buNone/>
            </a:pPr>
            <a:r>
              <a:rPr lang="en-US"/>
              <a:t>Google Cloud Regions &amp; Zones</a:t>
            </a:r>
            <a:endParaRPr/>
          </a:p>
        </p:txBody>
      </p:sp>
      <p:sp>
        <p:nvSpPr>
          <p:cNvPr id="412" name="Google Shape;412;p26"/>
          <p:cNvSpPr txBox="1"/>
          <p:nvPr>
            <p:ph idx="1" type="body"/>
          </p:nvPr>
        </p:nvSpPr>
        <p:spPr>
          <a:xfrm>
            <a:off x="466725" y="1124745"/>
            <a:ext cx="8210550" cy="44153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None/>
            </a:pPr>
            <a:r>
              <a:t/>
            </a:r>
            <a:endParaRPr sz="2400"/>
          </a:p>
        </p:txBody>
      </p:sp>
      <p:sp>
        <p:nvSpPr>
          <p:cNvPr descr="Google Compute Engine icon in Color Style" id="413" name="Google Shape;413;p26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4" name="Google Shape;41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850" y="2011363"/>
            <a:ext cx="8047558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7"/>
          <p:cNvSpPr txBox="1"/>
          <p:nvPr>
            <p:ph type="title"/>
          </p:nvPr>
        </p:nvSpPr>
        <p:spPr>
          <a:xfrm>
            <a:off x="466725" y="531319"/>
            <a:ext cx="8210550" cy="49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725" lIns="4725" spcFirstLastPara="1" rIns="4725" wrap="square" tIns="4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3200"/>
              <a:buFont typeface="Cambria"/>
              <a:buNone/>
            </a:pPr>
            <a:r>
              <a:rPr lang="en-US"/>
              <a:t>Google Cloud Regions &amp; Zones</a:t>
            </a:r>
            <a:endParaRPr/>
          </a:p>
        </p:txBody>
      </p:sp>
      <p:sp>
        <p:nvSpPr>
          <p:cNvPr id="420" name="Google Shape;420;p27"/>
          <p:cNvSpPr txBox="1"/>
          <p:nvPr>
            <p:ph idx="1" type="body"/>
          </p:nvPr>
        </p:nvSpPr>
        <p:spPr>
          <a:xfrm>
            <a:off x="466725" y="1124745"/>
            <a:ext cx="8210550" cy="44153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0040" lvl="0" marL="320040" rtl="0" algn="l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Char char="▪"/>
            </a:pPr>
            <a:r>
              <a:rPr lang="en-US" sz="2400"/>
              <a:t>Compute Engine resources are hosted in multiple locations worldwide. These locations are composed of regions and zones. </a:t>
            </a:r>
            <a:endParaRPr sz="2400"/>
          </a:p>
        </p:txBody>
      </p:sp>
      <p:sp>
        <p:nvSpPr>
          <p:cNvPr descr="Google Compute Engine icon in Color Style" id="421" name="Google Shape;421;p27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8"/>
          <p:cNvSpPr txBox="1"/>
          <p:nvPr>
            <p:ph type="title"/>
          </p:nvPr>
        </p:nvSpPr>
        <p:spPr>
          <a:xfrm>
            <a:off x="466725" y="531319"/>
            <a:ext cx="8210550" cy="49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725" lIns="4725" spcFirstLastPara="1" rIns="4725" wrap="square" tIns="4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3200"/>
              <a:buFont typeface="Cambria"/>
              <a:buNone/>
            </a:pPr>
            <a:r>
              <a:rPr lang="en-US"/>
              <a:t>Google Cloud Regions &amp; Zones</a:t>
            </a:r>
            <a:endParaRPr/>
          </a:p>
        </p:txBody>
      </p:sp>
      <p:sp>
        <p:nvSpPr>
          <p:cNvPr id="427" name="Google Shape;427;p28"/>
          <p:cNvSpPr txBox="1"/>
          <p:nvPr>
            <p:ph idx="1" type="body"/>
          </p:nvPr>
        </p:nvSpPr>
        <p:spPr>
          <a:xfrm>
            <a:off x="466725" y="1124745"/>
            <a:ext cx="8210550" cy="44153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0040" lvl="0" marL="320040" rtl="0" algn="l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Char char="▪"/>
            </a:pPr>
            <a:r>
              <a:rPr lang="en-US" sz="2400"/>
              <a:t>A region is a specific geographical location where you can host your resources. </a:t>
            </a:r>
            <a:endParaRPr sz="2400"/>
          </a:p>
          <a:p>
            <a:pPr indent="-3200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Char char="▪"/>
            </a:pPr>
            <a:r>
              <a:rPr lang="en-US" sz="2400"/>
              <a:t>Regions have three or more zones. </a:t>
            </a:r>
            <a:endParaRPr sz="2400"/>
          </a:p>
        </p:txBody>
      </p:sp>
      <p:sp>
        <p:nvSpPr>
          <p:cNvPr descr="Google Compute Engine icon in Color Style" id="428" name="Google Shape;428;p28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9"/>
          <p:cNvSpPr txBox="1"/>
          <p:nvPr>
            <p:ph type="title"/>
          </p:nvPr>
        </p:nvSpPr>
        <p:spPr>
          <a:xfrm>
            <a:off x="466725" y="531319"/>
            <a:ext cx="8210550" cy="49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725" lIns="4725" spcFirstLastPara="1" rIns="4725" wrap="square" tIns="4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3200"/>
              <a:buFont typeface="Cambria"/>
              <a:buNone/>
            </a:pPr>
            <a:r>
              <a:rPr lang="en-US"/>
              <a:t>Google Cloud Regions &amp; Zones</a:t>
            </a:r>
            <a:endParaRPr/>
          </a:p>
        </p:txBody>
      </p:sp>
      <p:sp>
        <p:nvSpPr>
          <p:cNvPr id="434" name="Google Shape;434;p29"/>
          <p:cNvSpPr txBox="1"/>
          <p:nvPr>
            <p:ph idx="1" type="body"/>
          </p:nvPr>
        </p:nvSpPr>
        <p:spPr>
          <a:xfrm>
            <a:off x="466725" y="1124745"/>
            <a:ext cx="8210550" cy="44153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0040" lvl="0" marL="320040" rtl="0" algn="l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Char char="▪"/>
            </a:pPr>
            <a:r>
              <a:rPr lang="en-US" sz="2400"/>
              <a:t>For example, the us-west1 region denotes a region on the west coast of the United States that has three zones: us-west1-a, us-west1-b, and us-west1-c.</a:t>
            </a:r>
            <a:endParaRPr/>
          </a:p>
        </p:txBody>
      </p:sp>
      <p:sp>
        <p:nvSpPr>
          <p:cNvPr descr="Google Compute Engine icon in Color Style" id="435" name="Google Shape;435;p29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6" name="Google Shape;43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60" y="2492896"/>
            <a:ext cx="7512050" cy="41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/>
          <p:nvPr>
            <p:ph type="title"/>
          </p:nvPr>
        </p:nvSpPr>
        <p:spPr>
          <a:xfrm>
            <a:off x="466725" y="531319"/>
            <a:ext cx="8210550" cy="49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725" lIns="4725" spcFirstLastPara="1" rIns="4725" wrap="square" tIns="4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3200"/>
              <a:buFont typeface="Cambria"/>
              <a:buNone/>
            </a:pPr>
            <a:r>
              <a:rPr lang="en-US"/>
              <a:t>Traditional E-commerce Scenario</a:t>
            </a:r>
            <a:endParaRPr/>
          </a:p>
        </p:txBody>
      </p:sp>
      <p:pic>
        <p:nvPicPr>
          <p:cNvPr descr="A picture containing text&#10;&#10;Description generated with very high confidence" id="107" name="Google Shape;10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5956" y="1741955"/>
            <a:ext cx="4152086" cy="46633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generated with high confidence" id="108" name="Google Shape;10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9124" y="3946145"/>
            <a:ext cx="1645753" cy="22040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generated with high confidence" id="109" name="Google Shape;10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971601" y="4614257"/>
            <a:ext cx="948385" cy="1650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0"/>
          <p:cNvSpPr txBox="1"/>
          <p:nvPr>
            <p:ph type="title"/>
          </p:nvPr>
        </p:nvSpPr>
        <p:spPr>
          <a:xfrm>
            <a:off x="466725" y="531319"/>
            <a:ext cx="8210550" cy="49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725" lIns="4725" spcFirstLastPara="1" rIns="4725" wrap="square" tIns="4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3200"/>
              <a:buFont typeface="Cambria"/>
              <a:buNone/>
            </a:pPr>
            <a:r>
              <a:rPr lang="en-US"/>
              <a:t>Google Cloud Regions &amp; Zones</a:t>
            </a:r>
            <a:endParaRPr/>
          </a:p>
        </p:txBody>
      </p:sp>
      <p:sp>
        <p:nvSpPr>
          <p:cNvPr id="442" name="Google Shape;442;p30"/>
          <p:cNvSpPr txBox="1"/>
          <p:nvPr>
            <p:ph idx="1" type="body"/>
          </p:nvPr>
        </p:nvSpPr>
        <p:spPr>
          <a:xfrm>
            <a:off x="466725" y="1124745"/>
            <a:ext cx="8210550" cy="44153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0040" lvl="0" marL="320040" rtl="0" algn="l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Char char="▪"/>
            </a:pPr>
            <a:r>
              <a:rPr lang="en-US" sz="2400"/>
              <a:t>Resources that live in a zone, </a:t>
            </a:r>
            <a:r>
              <a:rPr b="1" lang="en-US" sz="2400"/>
              <a:t>such as virtual machine instances or zonal persistent disks, are referred to as zonal resources. </a:t>
            </a:r>
            <a:endParaRPr b="1" sz="2400"/>
          </a:p>
          <a:p>
            <a:pPr indent="-3200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Char char="▪"/>
            </a:pPr>
            <a:r>
              <a:rPr lang="en-US" sz="2400"/>
              <a:t>Other resources, </a:t>
            </a:r>
            <a:r>
              <a:rPr b="1" lang="en-US" sz="2400"/>
              <a:t>like static external IP addresses, are regional. </a:t>
            </a:r>
            <a:endParaRPr b="1" sz="2400"/>
          </a:p>
        </p:txBody>
      </p:sp>
      <p:sp>
        <p:nvSpPr>
          <p:cNvPr descr="Google Compute Engine icon in Color Style" id="443" name="Google Shape;443;p30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1"/>
          <p:cNvSpPr txBox="1"/>
          <p:nvPr>
            <p:ph type="title"/>
          </p:nvPr>
        </p:nvSpPr>
        <p:spPr>
          <a:xfrm>
            <a:off x="466725" y="531319"/>
            <a:ext cx="8210550" cy="49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725" lIns="4725" spcFirstLastPara="1" rIns="4725" wrap="square" tIns="4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3200"/>
              <a:buFont typeface="Cambria"/>
              <a:buNone/>
            </a:pPr>
            <a:r>
              <a:rPr lang="en-US"/>
              <a:t>Google Cloud Regions &amp; Zones</a:t>
            </a:r>
            <a:endParaRPr/>
          </a:p>
        </p:txBody>
      </p:sp>
      <p:sp>
        <p:nvSpPr>
          <p:cNvPr id="449" name="Google Shape;449;p31"/>
          <p:cNvSpPr txBox="1"/>
          <p:nvPr>
            <p:ph idx="1" type="body"/>
          </p:nvPr>
        </p:nvSpPr>
        <p:spPr>
          <a:xfrm>
            <a:off x="466725" y="1124745"/>
            <a:ext cx="8210550" cy="44153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0040" lvl="0" marL="320040" rtl="0" algn="l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Char char="▪"/>
            </a:pPr>
            <a:r>
              <a:rPr b="1" lang="en-US" sz="2400"/>
              <a:t>Regional resources can be used by any resource in that region, regardless of zone, while zonal resources can only be used by other resources in the same zone.</a:t>
            </a:r>
            <a:endParaRPr/>
          </a:p>
          <a:p>
            <a:pPr indent="-1676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None/>
            </a:pPr>
            <a:r>
              <a:t/>
            </a:r>
            <a:endParaRPr sz="2400"/>
          </a:p>
          <a:p>
            <a:pPr indent="-3200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Char char="▪"/>
            </a:pPr>
            <a:r>
              <a:rPr lang="en-US" sz="2400"/>
              <a:t>For example, to attach a zonal persistent disk to an instance, both resources must be in the same zone. </a:t>
            </a:r>
            <a:endParaRPr sz="2400"/>
          </a:p>
          <a:p>
            <a:pPr indent="-3200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Char char="▪"/>
            </a:pPr>
            <a:r>
              <a:rPr lang="en-US" sz="2400"/>
              <a:t>Similarly, if you want to assign a static IP address to an instance, the instance must be in the same region as the static IP address.</a:t>
            </a:r>
            <a:endParaRPr/>
          </a:p>
        </p:txBody>
      </p:sp>
      <p:sp>
        <p:nvSpPr>
          <p:cNvPr descr="Google Compute Engine icon in Color Style" id="450" name="Google Shape;450;p31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2"/>
          <p:cNvSpPr txBox="1"/>
          <p:nvPr>
            <p:ph type="title"/>
          </p:nvPr>
        </p:nvSpPr>
        <p:spPr>
          <a:xfrm>
            <a:off x="466725" y="531319"/>
            <a:ext cx="8210550" cy="49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725" lIns="4725" spcFirstLastPara="1" rIns="4725" wrap="square" tIns="4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3200"/>
              <a:buFont typeface="Cambria"/>
              <a:buNone/>
            </a:pPr>
            <a:r>
              <a:rPr lang="en-US"/>
              <a:t>Google Cloud Regions &amp; Zones</a:t>
            </a:r>
            <a:endParaRPr/>
          </a:p>
        </p:txBody>
      </p:sp>
      <p:sp>
        <p:nvSpPr>
          <p:cNvPr id="456" name="Google Shape;456;p32"/>
          <p:cNvSpPr txBox="1"/>
          <p:nvPr>
            <p:ph idx="1" type="body"/>
          </p:nvPr>
        </p:nvSpPr>
        <p:spPr>
          <a:xfrm>
            <a:off x="466725" y="1124745"/>
            <a:ext cx="8210550" cy="44153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None/>
            </a:pPr>
            <a:r>
              <a:t/>
            </a:r>
            <a:endParaRPr sz="2400"/>
          </a:p>
        </p:txBody>
      </p:sp>
      <p:sp>
        <p:nvSpPr>
          <p:cNvPr descr="Google Compute Engine icon in Color Style" id="457" name="Google Shape;457;p32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8" name="Google Shape;45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32" y="1173162"/>
            <a:ext cx="8445500" cy="5280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3"/>
          <p:cNvSpPr txBox="1"/>
          <p:nvPr>
            <p:ph type="title"/>
          </p:nvPr>
        </p:nvSpPr>
        <p:spPr>
          <a:xfrm>
            <a:off x="539552" y="3140968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Cambria"/>
              <a:buNone/>
            </a:pPr>
            <a:r>
              <a:rPr lang="en-US">
                <a:solidFill>
                  <a:schemeClr val="accent1"/>
                </a:solidFill>
              </a:rPr>
              <a:t>Creating account on GCP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4"/>
          <p:cNvSpPr txBox="1"/>
          <p:nvPr>
            <p:ph type="title"/>
          </p:nvPr>
        </p:nvSpPr>
        <p:spPr>
          <a:xfrm>
            <a:off x="466725" y="531319"/>
            <a:ext cx="8210550" cy="49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725" lIns="4725" spcFirstLastPara="1" rIns="4725" wrap="square" tIns="4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3200"/>
              <a:buFont typeface="Cambria"/>
              <a:buNone/>
            </a:pPr>
            <a:r>
              <a:rPr lang="en-US"/>
              <a:t>Creating Free Account</a:t>
            </a:r>
            <a:endParaRPr/>
          </a:p>
        </p:txBody>
      </p:sp>
      <p:pic>
        <p:nvPicPr>
          <p:cNvPr id="469" name="Google Shape;46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338" y="1237866"/>
            <a:ext cx="3498389" cy="499255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0" name="Google Shape;47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6277" y="1850135"/>
            <a:ext cx="3432149" cy="3768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5"/>
          <p:cNvSpPr txBox="1"/>
          <p:nvPr>
            <p:ph type="title"/>
          </p:nvPr>
        </p:nvSpPr>
        <p:spPr>
          <a:xfrm>
            <a:off x="466725" y="531319"/>
            <a:ext cx="8210550" cy="49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725" lIns="4725" spcFirstLastPara="1" rIns="4725" wrap="square" tIns="4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3200"/>
              <a:buFont typeface="Cambria"/>
              <a:buNone/>
            </a:pPr>
            <a:r>
              <a:rPr lang="en-US"/>
              <a:t>GCP Home</a:t>
            </a:r>
            <a:endParaRPr/>
          </a:p>
        </p:txBody>
      </p:sp>
      <p:pic>
        <p:nvPicPr>
          <p:cNvPr id="477" name="Google Shape;47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489" y="1260183"/>
            <a:ext cx="7557025" cy="4953127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35"/>
          <p:cNvSpPr/>
          <p:nvPr/>
        </p:nvSpPr>
        <p:spPr>
          <a:xfrm>
            <a:off x="8043624" y="1300247"/>
            <a:ext cx="250120" cy="284807"/>
          </a:xfrm>
          <a:prstGeom prst="rect">
            <a:avLst/>
          </a:prstGeom>
          <a:solidFill>
            <a:srgbClr val="3B78E7"/>
          </a:solidFill>
          <a:ln>
            <a:noFill/>
          </a:ln>
        </p:spPr>
        <p:txBody>
          <a:bodyPr anchorCtr="0" anchor="t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6"/>
          <p:cNvSpPr txBox="1"/>
          <p:nvPr>
            <p:ph type="title"/>
          </p:nvPr>
        </p:nvSpPr>
        <p:spPr>
          <a:xfrm>
            <a:off x="467544" y="2996952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Cambria"/>
              <a:buNone/>
            </a:pPr>
            <a:r>
              <a:rPr lang="en-US">
                <a:solidFill>
                  <a:schemeClr val="accent1"/>
                </a:solidFill>
              </a:rPr>
              <a:t>GCP Services in Depth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7"/>
          <p:cNvSpPr txBox="1"/>
          <p:nvPr>
            <p:ph type="title"/>
          </p:nvPr>
        </p:nvSpPr>
        <p:spPr>
          <a:xfrm>
            <a:off x="466725" y="531319"/>
            <a:ext cx="8210550" cy="49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725" lIns="4725" spcFirstLastPara="1" rIns="4725" wrap="square" tIns="4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3200"/>
              <a:buFont typeface="Cambria"/>
              <a:buNone/>
            </a:pPr>
            <a:r>
              <a:rPr lang="en-US"/>
              <a:t>Google Cloud Platform Services</a:t>
            </a:r>
            <a:endParaRPr/>
          </a:p>
        </p:txBody>
      </p:sp>
      <p:pic>
        <p:nvPicPr>
          <p:cNvPr id="489" name="Google Shape;489;p37"/>
          <p:cNvPicPr preferRelativeResize="0"/>
          <p:nvPr/>
        </p:nvPicPr>
        <p:blipFill rotWithShape="1">
          <a:blip r:embed="rId3">
            <a:alphaModFix/>
          </a:blip>
          <a:srcRect b="0" l="0" r="0" t="5592"/>
          <a:stretch/>
        </p:blipFill>
        <p:spPr>
          <a:xfrm>
            <a:off x="418847" y="1556792"/>
            <a:ext cx="8257609" cy="3528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8"/>
          <p:cNvSpPr txBox="1"/>
          <p:nvPr>
            <p:ph type="title"/>
          </p:nvPr>
        </p:nvSpPr>
        <p:spPr>
          <a:xfrm>
            <a:off x="466725" y="531319"/>
            <a:ext cx="8210550" cy="49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725" lIns="4725" spcFirstLastPara="1" rIns="4725" wrap="square" tIns="4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3200"/>
              <a:buFont typeface="Cambria"/>
              <a:buNone/>
            </a:pPr>
            <a:r>
              <a:rPr lang="en-US"/>
              <a:t>Google Cloud Platform Services</a:t>
            </a:r>
            <a:endParaRPr/>
          </a:p>
        </p:txBody>
      </p:sp>
      <p:pic>
        <p:nvPicPr>
          <p:cNvPr id="495" name="Google Shape;49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938" y="1700808"/>
            <a:ext cx="8613930" cy="3312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9"/>
          <p:cNvSpPr txBox="1"/>
          <p:nvPr>
            <p:ph type="title"/>
          </p:nvPr>
        </p:nvSpPr>
        <p:spPr>
          <a:xfrm>
            <a:off x="466725" y="531319"/>
            <a:ext cx="8210550" cy="49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725" lIns="4725" spcFirstLastPara="1" rIns="4725" wrap="square" tIns="4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3200"/>
              <a:buFont typeface="Cambria"/>
              <a:buNone/>
            </a:pPr>
            <a:r>
              <a:rPr lang="en-US"/>
              <a:t>Compute</a:t>
            </a:r>
            <a:endParaRPr/>
          </a:p>
        </p:txBody>
      </p:sp>
      <p:pic>
        <p:nvPicPr>
          <p:cNvPr id="502" name="Google Shape;50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916832"/>
            <a:ext cx="8820472" cy="4752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 txBox="1"/>
          <p:nvPr>
            <p:ph type="title"/>
          </p:nvPr>
        </p:nvSpPr>
        <p:spPr>
          <a:xfrm>
            <a:off x="466725" y="531319"/>
            <a:ext cx="8210550" cy="49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725" lIns="4725" spcFirstLastPara="1" rIns="4725" wrap="square" tIns="4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3200"/>
              <a:buFont typeface="Cambria"/>
              <a:buNone/>
            </a:pPr>
            <a:r>
              <a:rPr lang="en-US"/>
              <a:t>Traditional E-commerce Scenario</a:t>
            </a:r>
            <a:endParaRPr/>
          </a:p>
        </p:txBody>
      </p:sp>
      <p:pic>
        <p:nvPicPr>
          <p:cNvPr descr="A picture containing text&#10;&#10;Description generated with very high confidence" id="115" name="Google Shape;11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5956" y="1741955"/>
            <a:ext cx="4152086" cy="46633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generated with high confidence" id="116" name="Google Shape;11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9124" y="3946145"/>
            <a:ext cx="1645753" cy="2204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0567" y="2094696"/>
            <a:ext cx="1588763" cy="13343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generated with high confidence" id="118" name="Google Shape;118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971601" y="4614257"/>
            <a:ext cx="948385" cy="1650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/>
          <p:nvPr>
            <p:ph type="title"/>
          </p:nvPr>
        </p:nvSpPr>
        <p:spPr>
          <a:xfrm>
            <a:off x="466725" y="531319"/>
            <a:ext cx="8210550" cy="49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725" lIns="4725" spcFirstLastPara="1" rIns="4725" wrap="square" tIns="4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3200"/>
              <a:buFont typeface="Cambria"/>
              <a:buNone/>
            </a:pPr>
            <a:r>
              <a:rPr lang="en-US"/>
              <a:t>Google Cloud Platform Services</a:t>
            </a:r>
            <a:endParaRPr/>
          </a:p>
        </p:txBody>
      </p:sp>
      <p:sp>
        <p:nvSpPr>
          <p:cNvPr id="508" name="Google Shape;508;p40"/>
          <p:cNvSpPr txBox="1"/>
          <p:nvPr>
            <p:ph idx="1" type="body"/>
          </p:nvPr>
        </p:nvSpPr>
        <p:spPr>
          <a:xfrm>
            <a:off x="466725" y="1124745"/>
            <a:ext cx="8210550" cy="44153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 sz="2400"/>
              <a:t>Compute Engine</a:t>
            </a:r>
            <a:endParaRPr/>
          </a:p>
          <a:p>
            <a:pPr indent="-3200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Char char="▪"/>
            </a:pPr>
            <a:r>
              <a:rPr lang="en-US" sz="2400"/>
              <a:t>Secure and customizable compute service that lets you create and run virtual machines on Google’s infrastructure.</a:t>
            </a:r>
            <a:endParaRPr/>
          </a:p>
          <a:p>
            <a:pPr indent="-3200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Char char="▪"/>
            </a:pPr>
            <a:r>
              <a:rPr lang="en-US" sz="2400"/>
              <a:t>New customers get $300 in free credits to spend on Google Cloud. All customers get a general purpose machine (e2-micro instance) per month for free, not charged against your credits.</a:t>
            </a:r>
            <a:endParaRPr/>
          </a:p>
        </p:txBody>
      </p:sp>
      <p:sp>
        <p:nvSpPr>
          <p:cNvPr descr="Google Compute Engine icon in Color Style" id="509" name="Google Shape;509;p40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0" name="Google Shape;51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2160" y="4005064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1"/>
          <p:cNvSpPr txBox="1"/>
          <p:nvPr>
            <p:ph type="title"/>
          </p:nvPr>
        </p:nvSpPr>
        <p:spPr>
          <a:xfrm>
            <a:off x="466725" y="531319"/>
            <a:ext cx="8210550" cy="49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725" lIns="4725" spcFirstLastPara="1" rIns="4725" wrap="square" tIns="4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3200"/>
              <a:buFont typeface="Cambria"/>
              <a:buNone/>
            </a:pPr>
            <a:r>
              <a:rPr lang="en-US"/>
              <a:t>Networking</a:t>
            </a:r>
            <a:endParaRPr/>
          </a:p>
        </p:txBody>
      </p:sp>
      <p:grpSp>
        <p:nvGrpSpPr>
          <p:cNvPr id="516" name="Google Shape;516;p41"/>
          <p:cNvGrpSpPr/>
          <p:nvPr/>
        </p:nvGrpSpPr>
        <p:grpSpPr>
          <a:xfrm>
            <a:off x="602085" y="1898206"/>
            <a:ext cx="7939830" cy="3551511"/>
            <a:chOff x="602085" y="1560795"/>
            <a:chExt cx="7939830" cy="2663633"/>
          </a:xfrm>
        </p:grpSpPr>
        <p:sp>
          <p:nvSpPr>
            <p:cNvPr id="517" name="Google Shape;517;p41"/>
            <p:cNvSpPr/>
            <p:nvPr/>
          </p:nvSpPr>
          <p:spPr>
            <a:xfrm>
              <a:off x="6954445" y="1567145"/>
              <a:ext cx="1587470" cy="2650933"/>
            </a:xfrm>
            <a:prstGeom prst="roundRect">
              <a:avLst>
                <a:gd fmla="val 16667" name="adj"/>
              </a:avLst>
            </a:prstGeom>
            <a:solidFill>
              <a:srgbClr val="FEE6FD"/>
            </a:solidFill>
            <a:ln>
              <a:noFill/>
            </a:ln>
          </p:spPr>
          <p:txBody>
            <a:bodyPr anchorCtr="0" anchor="t" bIns="182875" lIns="365750" spcFirstLastPara="1" rIns="365750" wrap="square" tIns="182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41"/>
            <p:cNvSpPr/>
            <p:nvPr/>
          </p:nvSpPr>
          <p:spPr>
            <a:xfrm>
              <a:off x="3784074" y="1573495"/>
              <a:ext cx="1587470" cy="2650933"/>
            </a:xfrm>
            <a:prstGeom prst="roundRect">
              <a:avLst>
                <a:gd fmla="val 16667" name="adj"/>
              </a:avLst>
            </a:prstGeom>
            <a:solidFill>
              <a:srgbClr val="FEE6FD"/>
            </a:solidFill>
            <a:ln>
              <a:noFill/>
            </a:ln>
          </p:spPr>
          <p:txBody>
            <a:bodyPr anchorCtr="0" anchor="t" bIns="182875" lIns="365750" spcFirstLastPara="1" rIns="365750" wrap="square" tIns="182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41"/>
            <p:cNvSpPr/>
            <p:nvPr/>
          </p:nvSpPr>
          <p:spPr>
            <a:xfrm>
              <a:off x="602085" y="1560795"/>
              <a:ext cx="1587470" cy="2650933"/>
            </a:xfrm>
            <a:prstGeom prst="roundRect">
              <a:avLst>
                <a:gd fmla="val 16667" name="adj"/>
              </a:avLst>
            </a:prstGeom>
            <a:solidFill>
              <a:srgbClr val="FEE6FD"/>
            </a:solidFill>
            <a:ln>
              <a:noFill/>
            </a:ln>
          </p:spPr>
          <p:txBody>
            <a:bodyPr anchorCtr="0" anchor="t" bIns="182875" lIns="365750" spcFirstLastPara="1" rIns="365750" wrap="square" tIns="182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41"/>
            <p:cNvSpPr/>
            <p:nvPr/>
          </p:nvSpPr>
          <p:spPr>
            <a:xfrm>
              <a:off x="5348369" y="1572783"/>
              <a:ext cx="1587470" cy="2650933"/>
            </a:xfrm>
            <a:prstGeom prst="roundRect">
              <a:avLst>
                <a:gd fmla="val 16667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t" bIns="182875" lIns="365750" spcFirstLastPara="1" rIns="365750" wrap="square" tIns="182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41"/>
            <p:cNvSpPr/>
            <p:nvPr/>
          </p:nvSpPr>
          <p:spPr>
            <a:xfrm>
              <a:off x="2201980" y="1567145"/>
              <a:ext cx="1587470" cy="2650933"/>
            </a:xfrm>
            <a:prstGeom prst="roundRect">
              <a:avLst>
                <a:gd fmla="val 16667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t" bIns="182875" lIns="365750" spcFirstLastPara="1" rIns="365750" wrap="square" tIns="182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Cloud-Virtual-Network_256px.png" id="522" name="Google Shape;522;p41"/>
            <p:cNvPicPr preferRelativeResize="0"/>
            <p:nvPr/>
          </p:nvPicPr>
          <p:blipFill rotWithShape="1">
            <a:blip r:embed="rId3">
              <a:alphaModFix/>
            </a:blip>
            <a:srcRect b="5091" l="0" r="0" t="5092"/>
            <a:stretch/>
          </p:blipFill>
          <p:spPr>
            <a:xfrm>
              <a:off x="829455" y="2649616"/>
              <a:ext cx="1135826" cy="10201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loud-Load-Balancing_256px.png" id="523" name="Google Shape;523;p41"/>
            <p:cNvPicPr preferRelativeResize="0"/>
            <p:nvPr/>
          </p:nvPicPr>
          <p:blipFill rotWithShape="1">
            <a:blip r:embed="rId4">
              <a:alphaModFix/>
            </a:blip>
            <a:srcRect b="5091" l="0" r="0" t="5092"/>
            <a:stretch/>
          </p:blipFill>
          <p:spPr>
            <a:xfrm>
              <a:off x="2416771" y="2649616"/>
              <a:ext cx="1135826" cy="10201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loud-CDN_256px.png" id="524" name="Google Shape;524;p41"/>
            <p:cNvPicPr preferRelativeResize="0"/>
            <p:nvPr/>
          </p:nvPicPr>
          <p:blipFill rotWithShape="1">
            <a:blip r:embed="rId5">
              <a:alphaModFix/>
            </a:blip>
            <a:srcRect b="5091" l="0" r="0" t="5092"/>
            <a:stretch/>
          </p:blipFill>
          <p:spPr>
            <a:xfrm>
              <a:off x="4004087" y="2649616"/>
              <a:ext cx="1135826" cy="10201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loud-Interconnect_256px.png" id="525" name="Google Shape;525;p41"/>
            <p:cNvPicPr preferRelativeResize="0"/>
            <p:nvPr/>
          </p:nvPicPr>
          <p:blipFill rotWithShape="1">
            <a:blip r:embed="rId6">
              <a:alphaModFix/>
            </a:blip>
            <a:srcRect b="5091" l="0" r="0" t="5092"/>
            <a:stretch/>
          </p:blipFill>
          <p:spPr>
            <a:xfrm>
              <a:off x="5591403" y="2649616"/>
              <a:ext cx="1135826" cy="10201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loud-DNS_256px.png" id="526" name="Google Shape;526;p41"/>
            <p:cNvPicPr preferRelativeResize="0"/>
            <p:nvPr/>
          </p:nvPicPr>
          <p:blipFill rotWithShape="1">
            <a:blip r:embed="rId7">
              <a:alphaModFix/>
            </a:blip>
            <a:srcRect b="5091" l="0" r="0" t="5092"/>
            <a:stretch/>
          </p:blipFill>
          <p:spPr>
            <a:xfrm>
              <a:off x="7178719" y="2649616"/>
              <a:ext cx="1135826" cy="10201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7" name="Google Shape;527;p41"/>
            <p:cNvSpPr txBox="1"/>
            <p:nvPr/>
          </p:nvSpPr>
          <p:spPr>
            <a:xfrm>
              <a:off x="661045" y="1884048"/>
              <a:ext cx="1472646" cy="2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300" lIns="274300" spcFirstLastPara="1" rIns="274300" wrap="square" tIns="2743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solidFill>
                    <a:srgbClr val="00838F"/>
                  </a:solidFill>
                  <a:latin typeface="Calibri"/>
                  <a:ea typeface="Calibri"/>
                  <a:cs typeface="Calibri"/>
                  <a:sym typeface="Calibri"/>
                </a:rPr>
                <a:t>Cloud Virtual Network</a:t>
              </a:r>
              <a:endParaRPr/>
            </a:p>
          </p:txBody>
        </p:sp>
        <p:sp>
          <p:nvSpPr>
            <p:cNvPr id="528" name="Google Shape;528;p41"/>
            <p:cNvSpPr txBox="1"/>
            <p:nvPr/>
          </p:nvSpPr>
          <p:spPr>
            <a:xfrm>
              <a:off x="2249605" y="1851670"/>
              <a:ext cx="1466214" cy="2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300" lIns="274300" spcFirstLastPara="1" rIns="274300" wrap="square" tIns="2743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solidFill>
                    <a:srgbClr val="808080"/>
                  </a:solidFill>
                  <a:latin typeface="Calibri"/>
                  <a:ea typeface="Calibri"/>
                  <a:cs typeface="Calibri"/>
                  <a:sym typeface="Calibri"/>
                </a:rPr>
                <a:t>Cloud Load Balancing</a:t>
              </a:r>
              <a:endParaRPr/>
            </a:p>
          </p:txBody>
        </p:sp>
        <p:sp>
          <p:nvSpPr>
            <p:cNvPr id="529" name="Google Shape;529;p41"/>
            <p:cNvSpPr txBox="1"/>
            <p:nvPr/>
          </p:nvSpPr>
          <p:spPr>
            <a:xfrm>
              <a:off x="3986947" y="1884048"/>
              <a:ext cx="1167476" cy="2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300" lIns="274300" spcFirstLastPara="1" rIns="274300" wrap="square" tIns="2743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solidFill>
                    <a:srgbClr val="FF6161"/>
                  </a:solidFill>
                  <a:latin typeface="Calibri"/>
                  <a:ea typeface="Calibri"/>
                  <a:cs typeface="Calibri"/>
                  <a:sym typeface="Calibri"/>
                </a:rPr>
                <a:t>Cloud CDN</a:t>
              </a:r>
              <a:endParaRPr/>
            </a:p>
          </p:txBody>
        </p:sp>
        <p:sp>
          <p:nvSpPr>
            <p:cNvPr id="530" name="Google Shape;530;p41"/>
            <p:cNvSpPr txBox="1"/>
            <p:nvPr/>
          </p:nvSpPr>
          <p:spPr>
            <a:xfrm>
              <a:off x="5432931" y="1851670"/>
              <a:ext cx="1452770" cy="2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300" lIns="274300" spcFirstLastPara="1" rIns="274300" wrap="square" tIns="2743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solidFill>
                    <a:srgbClr val="9C4999"/>
                  </a:solidFill>
                  <a:latin typeface="Calibri"/>
                  <a:ea typeface="Calibri"/>
                  <a:cs typeface="Calibri"/>
                  <a:sym typeface="Calibri"/>
                </a:rPr>
                <a:t>Cloud Interconnect</a:t>
              </a:r>
              <a:endParaRPr/>
            </a:p>
          </p:txBody>
        </p:sp>
        <p:sp>
          <p:nvSpPr>
            <p:cNvPr id="531" name="Google Shape;531;p41"/>
            <p:cNvSpPr txBox="1"/>
            <p:nvPr/>
          </p:nvSpPr>
          <p:spPr>
            <a:xfrm>
              <a:off x="7162894" y="1884048"/>
              <a:ext cx="1167476" cy="2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300" lIns="274300" spcFirstLastPara="1" rIns="274300" wrap="square" tIns="2743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solidFill>
                    <a:srgbClr val="0D80B9"/>
                  </a:solidFill>
                  <a:latin typeface="Calibri"/>
                  <a:ea typeface="Calibri"/>
                  <a:cs typeface="Calibri"/>
                  <a:sym typeface="Calibri"/>
                </a:rPr>
                <a:t>Cloud DNS</a:t>
              </a:r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2"/>
          <p:cNvSpPr txBox="1"/>
          <p:nvPr>
            <p:ph type="title"/>
          </p:nvPr>
        </p:nvSpPr>
        <p:spPr>
          <a:xfrm>
            <a:off x="466725" y="531319"/>
            <a:ext cx="8210550" cy="49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725" lIns="4725" spcFirstLastPara="1" rIns="4725" wrap="square" tIns="4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3200"/>
              <a:buFont typeface="Cambria"/>
              <a:buNone/>
            </a:pPr>
            <a:r>
              <a:rPr lang="en-US"/>
              <a:t>Google Cloud Platform Services</a:t>
            </a:r>
            <a:endParaRPr/>
          </a:p>
        </p:txBody>
      </p:sp>
      <p:sp>
        <p:nvSpPr>
          <p:cNvPr id="537" name="Google Shape;537;p42"/>
          <p:cNvSpPr txBox="1"/>
          <p:nvPr>
            <p:ph idx="1" type="body"/>
          </p:nvPr>
        </p:nvSpPr>
        <p:spPr>
          <a:xfrm>
            <a:off x="466725" y="836712"/>
            <a:ext cx="8210550" cy="44153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 sz="2400"/>
              <a:t>Cloud VPC</a:t>
            </a:r>
            <a:endParaRPr b="1" sz="2400"/>
          </a:p>
          <a:p>
            <a:pPr indent="-3200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Char char="▪"/>
            </a:pPr>
            <a:r>
              <a:rPr lang="en-US" sz="2400"/>
              <a:t>Network of 34 regions, 103 zones in 200+ countries and territories with uptime of 99.99%</a:t>
            </a:r>
            <a:endParaRPr/>
          </a:p>
          <a:p>
            <a:pPr indent="-1676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None/>
            </a:pPr>
            <a:r>
              <a:t/>
            </a:r>
            <a:endParaRPr sz="2400"/>
          </a:p>
          <a:p>
            <a:pPr indent="-3200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Char char="▪"/>
            </a:pPr>
            <a:r>
              <a:rPr lang="en-US" sz="2400"/>
              <a:t>Use a single VPC to span multiple regions without communicating across the public internet</a:t>
            </a:r>
            <a:endParaRPr/>
          </a:p>
          <a:p>
            <a:pPr indent="-1676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None/>
            </a:pPr>
            <a:r>
              <a:t/>
            </a:r>
            <a:endParaRPr sz="2400"/>
          </a:p>
          <a:p>
            <a:pPr indent="-3200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Char char="▪"/>
            </a:pPr>
            <a:r>
              <a:rPr lang="en-US" sz="2400"/>
              <a:t>Global virtual network that spans all regions. </a:t>
            </a:r>
            <a:endParaRPr sz="2400"/>
          </a:p>
          <a:p>
            <a:pPr indent="-3200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Char char="▪"/>
            </a:pPr>
            <a:r>
              <a:rPr lang="en-US" sz="2400"/>
              <a:t>Increase IP space with no downtime.</a:t>
            </a:r>
            <a:endParaRPr/>
          </a:p>
          <a:p>
            <a:pPr indent="-3200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Char char="▪"/>
            </a:pPr>
            <a:r>
              <a:rPr lang="en-US" sz="2400"/>
              <a:t>New customers get $300 in free credits to spend on VPC.</a:t>
            </a:r>
            <a:endParaRPr/>
          </a:p>
          <a:p>
            <a:pPr indent="-1676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None/>
            </a:pPr>
            <a:r>
              <a:t/>
            </a:r>
            <a:endParaRPr sz="2400"/>
          </a:p>
        </p:txBody>
      </p:sp>
      <p:sp>
        <p:nvSpPr>
          <p:cNvPr descr="Google Compute Engine icon in Color Style" id="538" name="Google Shape;538;p42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Google Cloud CDN - Reviews, Pros &amp; Cons | Companies using Google Cloud CDN" id="539" name="Google Shape;539;p42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0" name="Google Shape;54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3424" y="4980384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3"/>
          <p:cNvSpPr txBox="1"/>
          <p:nvPr>
            <p:ph type="title"/>
          </p:nvPr>
        </p:nvSpPr>
        <p:spPr>
          <a:xfrm>
            <a:off x="466725" y="531319"/>
            <a:ext cx="8210550" cy="49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725" lIns="4725" spcFirstLastPara="1" rIns="4725" wrap="square" tIns="4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3200"/>
              <a:buFont typeface="Cambria"/>
              <a:buNone/>
            </a:pPr>
            <a:r>
              <a:rPr lang="en-US"/>
              <a:t>Google Cloud Platform Services</a:t>
            </a:r>
            <a:endParaRPr/>
          </a:p>
        </p:txBody>
      </p:sp>
      <p:sp>
        <p:nvSpPr>
          <p:cNvPr id="546" name="Google Shape;546;p43"/>
          <p:cNvSpPr txBox="1"/>
          <p:nvPr>
            <p:ph idx="1" type="body"/>
          </p:nvPr>
        </p:nvSpPr>
        <p:spPr>
          <a:xfrm>
            <a:off x="466725" y="1124745"/>
            <a:ext cx="8210550" cy="44153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 sz="2400"/>
              <a:t>Cloud CDN</a:t>
            </a:r>
            <a:endParaRPr/>
          </a:p>
          <a:p>
            <a:pPr indent="-3200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Char char="▪"/>
            </a:pPr>
            <a:r>
              <a:rPr lang="en-US" sz="2400"/>
              <a:t>Content Delivery Network</a:t>
            </a:r>
            <a:endParaRPr/>
          </a:p>
          <a:p>
            <a:pPr indent="-3200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Char char="▪"/>
            </a:pPr>
            <a:r>
              <a:rPr lang="en-US" sz="2400"/>
              <a:t>Uses Google's global edge network to serve content closer to users, which accelerates your websites and applications.</a:t>
            </a:r>
            <a:endParaRPr sz="2400"/>
          </a:p>
          <a:p>
            <a:pPr indent="-3200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Char char="▪"/>
            </a:pPr>
            <a:r>
              <a:rPr lang="en-US" sz="2400"/>
              <a:t>Fast, reliable web and video content delivery with global scale and reach.</a:t>
            </a:r>
            <a:endParaRPr/>
          </a:p>
          <a:p>
            <a:pPr indent="-3200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Char char="▪"/>
            </a:pPr>
            <a:r>
              <a:rPr lang="en-US" sz="2400"/>
              <a:t>New customers get $300 in free credits to spend on Cloud CDN.</a:t>
            </a:r>
            <a:endParaRPr/>
          </a:p>
        </p:txBody>
      </p:sp>
      <p:sp>
        <p:nvSpPr>
          <p:cNvPr descr="Google Compute Engine icon in Color Style" id="547" name="Google Shape;547;p43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Google Cloud CDN - Reviews, Pros &amp; Cons | Companies using Google Cloud CDN" id="548" name="Google Shape;548;p43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9" name="Google Shape;54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2160" y="414908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4"/>
          <p:cNvSpPr txBox="1"/>
          <p:nvPr>
            <p:ph type="title"/>
          </p:nvPr>
        </p:nvSpPr>
        <p:spPr>
          <a:xfrm>
            <a:off x="466725" y="531319"/>
            <a:ext cx="8210550" cy="49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725" lIns="4725" spcFirstLastPara="1" rIns="4725" wrap="square" tIns="4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3200"/>
              <a:buFont typeface="Cambria"/>
              <a:buNone/>
            </a:pPr>
            <a:r>
              <a:rPr lang="en-US"/>
              <a:t>Storage and Databases</a:t>
            </a:r>
            <a:endParaRPr/>
          </a:p>
        </p:txBody>
      </p:sp>
      <p:pic>
        <p:nvPicPr>
          <p:cNvPr descr="A picture containing object&#10;&#10;Description generated with very high confidence" id="555" name="Google Shape;55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725" y="2231240"/>
            <a:ext cx="8210550" cy="2395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-Bigtable_256px.png" id="556" name="Google Shape;556;p44"/>
          <p:cNvPicPr preferRelativeResize="0"/>
          <p:nvPr/>
        </p:nvPicPr>
        <p:blipFill rotWithShape="1">
          <a:blip r:embed="rId4">
            <a:alphaModFix/>
          </a:blip>
          <a:srcRect b="5091" l="0" r="0" t="5092"/>
          <a:stretch/>
        </p:blipFill>
        <p:spPr>
          <a:xfrm>
            <a:off x="2771801" y="3005237"/>
            <a:ext cx="834869" cy="9998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-Storage_256px.png" id="557" name="Google Shape;557;p44"/>
          <p:cNvPicPr preferRelativeResize="0"/>
          <p:nvPr/>
        </p:nvPicPr>
        <p:blipFill rotWithShape="1">
          <a:blip r:embed="rId5">
            <a:alphaModFix/>
          </a:blip>
          <a:srcRect b="5091" l="0" r="0" t="5092"/>
          <a:stretch/>
        </p:blipFill>
        <p:spPr>
          <a:xfrm>
            <a:off x="1389036" y="2756926"/>
            <a:ext cx="834869" cy="9998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-Datastore_256px.png" id="558" name="Google Shape;558;p44"/>
          <p:cNvPicPr preferRelativeResize="0"/>
          <p:nvPr/>
        </p:nvPicPr>
        <p:blipFill rotWithShape="1">
          <a:blip r:embed="rId6">
            <a:alphaModFix/>
          </a:blip>
          <a:srcRect b="5091" l="0" r="0" t="5092"/>
          <a:stretch/>
        </p:blipFill>
        <p:spPr>
          <a:xfrm>
            <a:off x="4154566" y="2756926"/>
            <a:ext cx="834869" cy="9998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-SQL_256px.png" id="559" name="Google Shape;559;p44"/>
          <p:cNvPicPr preferRelativeResize="0"/>
          <p:nvPr/>
        </p:nvPicPr>
        <p:blipFill rotWithShape="1">
          <a:blip r:embed="rId7">
            <a:alphaModFix/>
          </a:blip>
          <a:srcRect b="5091" l="0" r="0" t="5092"/>
          <a:stretch/>
        </p:blipFill>
        <p:spPr>
          <a:xfrm>
            <a:off x="5537331" y="3005237"/>
            <a:ext cx="834869" cy="9998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rsistent-Disk_256px.png" id="560" name="Google Shape;560;p44"/>
          <p:cNvPicPr preferRelativeResize="0"/>
          <p:nvPr/>
        </p:nvPicPr>
        <p:blipFill rotWithShape="1">
          <a:blip r:embed="rId8">
            <a:alphaModFix/>
          </a:blip>
          <a:srcRect b="5091" l="0" r="0" t="5092"/>
          <a:stretch/>
        </p:blipFill>
        <p:spPr>
          <a:xfrm>
            <a:off x="6920096" y="2756926"/>
            <a:ext cx="834869" cy="999828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4"/>
          <p:cNvSpPr txBox="1"/>
          <p:nvPr/>
        </p:nvSpPr>
        <p:spPr>
          <a:xfrm>
            <a:off x="1367898" y="4609196"/>
            <a:ext cx="877142" cy="3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800" lIns="76800" spcFirstLastPara="1" rIns="76800" wrap="square" tIns="7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Cloud Storage</a:t>
            </a:r>
            <a:endParaRPr/>
          </a:p>
        </p:txBody>
      </p:sp>
      <p:sp>
        <p:nvSpPr>
          <p:cNvPr id="562" name="Google Shape;562;p44"/>
          <p:cNvSpPr txBox="1"/>
          <p:nvPr/>
        </p:nvSpPr>
        <p:spPr>
          <a:xfrm>
            <a:off x="2658563" y="1897640"/>
            <a:ext cx="1061342" cy="3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800" lIns="76800" spcFirstLastPara="1" rIns="76800" wrap="square" tIns="7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D80B9"/>
                </a:solidFill>
                <a:latin typeface="Calibri"/>
                <a:ea typeface="Calibri"/>
                <a:cs typeface="Calibri"/>
                <a:sym typeface="Calibri"/>
              </a:rPr>
              <a:t>Cloud Bigtable</a:t>
            </a:r>
            <a:endParaRPr b="1" sz="1300">
              <a:solidFill>
                <a:srgbClr val="0D80B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44"/>
          <p:cNvSpPr txBox="1"/>
          <p:nvPr/>
        </p:nvSpPr>
        <p:spPr>
          <a:xfrm>
            <a:off x="4112292" y="4609196"/>
            <a:ext cx="877142" cy="3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800" lIns="76800" spcFirstLastPara="1" rIns="76800" wrap="square" tIns="7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3A4C5"/>
                </a:solidFill>
                <a:latin typeface="Calibri"/>
                <a:ea typeface="Calibri"/>
                <a:cs typeface="Calibri"/>
                <a:sym typeface="Calibri"/>
              </a:rPr>
              <a:t>Cloud Datastore</a:t>
            </a:r>
            <a:endParaRPr/>
          </a:p>
        </p:txBody>
      </p:sp>
      <p:sp>
        <p:nvSpPr>
          <p:cNvPr id="564" name="Google Shape;564;p44"/>
          <p:cNvSpPr txBox="1"/>
          <p:nvPr/>
        </p:nvSpPr>
        <p:spPr>
          <a:xfrm>
            <a:off x="5516193" y="1897640"/>
            <a:ext cx="877142" cy="3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800" lIns="76800" spcFirstLastPara="1" rIns="76800" wrap="square" tIns="7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9C4999"/>
                </a:solidFill>
                <a:latin typeface="Calibri"/>
                <a:ea typeface="Calibri"/>
                <a:cs typeface="Calibri"/>
                <a:sym typeface="Calibri"/>
              </a:rPr>
              <a:t>Cloud SQL</a:t>
            </a:r>
            <a:endParaRPr/>
          </a:p>
        </p:txBody>
      </p:sp>
      <p:sp>
        <p:nvSpPr>
          <p:cNvPr id="565" name="Google Shape;565;p44"/>
          <p:cNvSpPr txBox="1"/>
          <p:nvPr/>
        </p:nvSpPr>
        <p:spPr>
          <a:xfrm>
            <a:off x="6877822" y="4609196"/>
            <a:ext cx="877142" cy="3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800" lIns="76800" spcFirstLastPara="1" rIns="76800" wrap="square" tIns="7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F6161"/>
                </a:solidFill>
                <a:latin typeface="Calibri"/>
                <a:ea typeface="Calibri"/>
                <a:cs typeface="Calibri"/>
                <a:sym typeface="Calibri"/>
              </a:rPr>
              <a:t>Persistent Disk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5"/>
          <p:cNvSpPr txBox="1"/>
          <p:nvPr>
            <p:ph type="title"/>
          </p:nvPr>
        </p:nvSpPr>
        <p:spPr>
          <a:xfrm>
            <a:off x="466725" y="531319"/>
            <a:ext cx="8210550" cy="49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725" lIns="4725" spcFirstLastPara="1" rIns="4725" wrap="square" tIns="4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3200"/>
              <a:buFont typeface="Cambria"/>
              <a:buNone/>
            </a:pPr>
            <a:r>
              <a:rPr lang="en-US"/>
              <a:t>Google Cloud Platform Services</a:t>
            </a:r>
            <a:endParaRPr/>
          </a:p>
        </p:txBody>
      </p:sp>
      <p:sp>
        <p:nvSpPr>
          <p:cNvPr id="571" name="Google Shape;571;p45"/>
          <p:cNvSpPr txBox="1"/>
          <p:nvPr>
            <p:ph idx="1" type="body"/>
          </p:nvPr>
        </p:nvSpPr>
        <p:spPr>
          <a:xfrm>
            <a:off x="466725" y="1124745"/>
            <a:ext cx="8210550" cy="44153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 sz="2400"/>
              <a:t>Cloud Storage</a:t>
            </a:r>
            <a:endParaRPr/>
          </a:p>
          <a:p>
            <a:pPr indent="-3200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Char char="▪"/>
            </a:pPr>
            <a:r>
              <a:rPr b="1" lang="en-US" sz="2400"/>
              <a:t>Object storage for companies of all sizes</a:t>
            </a:r>
            <a:endParaRPr/>
          </a:p>
          <a:p>
            <a:pPr indent="-3200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Char char="▪"/>
            </a:pPr>
            <a:r>
              <a:rPr lang="en-US" sz="2400"/>
              <a:t>Cloud Storage is a managed service for storing unstructured data. Store any amount of data and retrieve it as often as you like.</a:t>
            </a:r>
            <a:endParaRPr/>
          </a:p>
          <a:p>
            <a:pPr indent="-1676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None/>
            </a:pPr>
            <a:r>
              <a:t/>
            </a:r>
            <a:endParaRPr sz="2400"/>
          </a:p>
          <a:p>
            <a:pPr indent="-3200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Char char="▪"/>
            </a:pPr>
            <a:r>
              <a:rPr lang="en-US" sz="2400"/>
              <a:t>To use Cloud Storage, you’ll first create a bucket, a basic container that holds your data in Cloud Storage. You’ll then upload objects into that bucket—where you can download, share, and manage objects.</a:t>
            </a:r>
            <a:endParaRPr/>
          </a:p>
        </p:txBody>
      </p:sp>
      <p:sp>
        <p:nvSpPr>
          <p:cNvPr descr="Google Compute Engine icon in Color Style" id="572" name="Google Shape;572;p45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3" name="Google Shape;57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2160" y="4742259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6"/>
          <p:cNvSpPr txBox="1"/>
          <p:nvPr>
            <p:ph type="title"/>
          </p:nvPr>
        </p:nvSpPr>
        <p:spPr>
          <a:xfrm>
            <a:off x="466725" y="531319"/>
            <a:ext cx="8210550" cy="49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725" lIns="4725" spcFirstLastPara="1" rIns="4725" wrap="square" tIns="4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3200"/>
              <a:buFont typeface="Cambria"/>
              <a:buNone/>
            </a:pPr>
            <a:r>
              <a:rPr lang="en-US"/>
              <a:t>Google Cloud Platform Services</a:t>
            </a:r>
            <a:endParaRPr/>
          </a:p>
        </p:txBody>
      </p:sp>
      <p:sp>
        <p:nvSpPr>
          <p:cNvPr id="579" name="Google Shape;579;p46"/>
          <p:cNvSpPr txBox="1"/>
          <p:nvPr>
            <p:ph idx="1" type="body"/>
          </p:nvPr>
        </p:nvSpPr>
        <p:spPr>
          <a:xfrm>
            <a:off x="466725" y="1124745"/>
            <a:ext cx="8210550" cy="44153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 sz="2400"/>
              <a:t>Cloud Storage</a:t>
            </a:r>
            <a:endParaRPr/>
          </a:p>
          <a:p>
            <a:pPr indent="-3200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Char char="▪"/>
            </a:pPr>
            <a:r>
              <a:rPr lang="en-US" sz="2400"/>
              <a:t>Cloud Storage is a service for storing your objects in Google Cloud. An object is an immutable piece of data consisting of a file of any format. </a:t>
            </a:r>
            <a:endParaRPr sz="2400"/>
          </a:p>
        </p:txBody>
      </p:sp>
      <p:sp>
        <p:nvSpPr>
          <p:cNvPr descr="Google Compute Engine icon in Color Style" id="580" name="Google Shape;580;p46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7"/>
          <p:cNvSpPr txBox="1"/>
          <p:nvPr>
            <p:ph type="title"/>
          </p:nvPr>
        </p:nvSpPr>
        <p:spPr>
          <a:xfrm>
            <a:off x="466725" y="531319"/>
            <a:ext cx="8210550" cy="49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725" lIns="4725" spcFirstLastPara="1" rIns="4725" wrap="square" tIns="4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3200"/>
              <a:buFont typeface="Cambria"/>
              <a:buNone/>
            </a:pPr>
            <a:r>
              <a:rPr lang="en-US"/>
              <a:t>Google Cloud Platform Services</a:t>
            </a:r>
            <a:endParaRPr/>
          </a:p>
        </p:txBody>
      </p:sp>
      <p:sp>
        <p:nvSpPr>
          <p:cNvPr id="586" name="Google Shape;586;p47"/>
          <p:cNvSpPr txBox="1"/>
          <p:nvPr>
            <p:ph idx="1" type="body"/>
          </p:nvPr>
        </p:nvSpPr>
        <p:spPr>
          <a:xfrm>
            <a:off x="466725" y="1124745"/>
            <a:ext cx="8210550" cy="44153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 sz="2400"/>
              <a:t>Cloud Storage</a:t>
            </a:r>
            <a:endParaRPr/>
          </a:p>
          <a:p>
            <a:pPr indent="-3200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Char char="▪"/>
            </a:pPr>
            <a:r>
              <a:rPr lang="en-US" sz="2400"/>
              <a:t>You store objects in containers called buckets. All buckets are associated with a project, and you can group your projects under an organization. </a:t>
            </a:r>
            <a:endParaRPr sz="2400"/>
          </a:p>
          <a:p>
            <a:pPr indent="-3200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Char char="▪"/>
            </a:pPr>
            <a:r>
              <a:rPr lang="en-US" sz="2400"/>
              <a:t>Each project, bucket, and object in Google Cloud is a resource in Google Cloud</a:t>
            </a:r>
            <a:endParaRPr sz="2400"/>
          </a:p>
        </p:txBody>
      </p:sp>
      <p:sp>
        <p:nvSpPr>
          <p:cNvPr descr="Google Compute Engine icon in Color Style" id="587" name="Google Shape;587;p47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8" name="Google Shape;58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3968" y="3359646"/>
            <a:ext cx="4067175" cy="3498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8"/>
          <p:cNvSpPr txBox="1"/>
          <p:nvPr>
            <p:ph type="title"/>
          </p:nvPr>
        </p:nvSpPr>
        <p:spPr>
          <a:xfrm>
            <a:off x="466725" y="531319"/>
            <a:ext cx="8210550" cy="49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725" lIns="4725" spcFirstLastPara="1" rIns="4725" wrap="square" tIns="4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3200"/>
              <a:buFont typeface="Cambria"/>
              <a:buNone/>
            </a:pPr>
            <a:r>
              <a:rPr lang="en-US"/>
              <a:t>Google Cloud Platform Services</a:t>
            </a:r>
            <a:endParaRPr/>
          </a:p>
        </p:txBody>
      </p:sp>
      <p:sp>
        <p:nvSpPr>
          <p:cNvPr id="594" name="Google Shape;594;p48"/>
          <p:cNvSpPr txBox="1"/>
          <p:nvPr>
            <p:ph idx="1" type="body"/>
          </p:nvPr>
        </p:nvSpPr>
        <p:spPr>
          <a:xfrm>
            <a:off x="466725" y="1124745"/>
            <a:ext cx="8210550" cy="44153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 sz="2400"/>
              <a:t>Cloud Storage</a:t>
            </a:r>
            <a:endParaRPr/>
          </a:p>
          <a:p>
            <a:pPr indent="-3200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Char char="▪"/>
            </a:pPr>
            <a:r>
              <a:rPr lang="en-US" sz="2400"/>
              <a:t>After you create a project, you can create Cloud Storage buckets, upload objects to your buckets, and download objects from your buckets. </a:t>
            </a:r>
            <a:endParaRPr sz="2400"/>
          </a:p>
          <a:p>
            <a:pPr indent="-3200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Char char="▪"/>
            </a:pPr>
            <a:r>
              <a:rPr lang="en-US" sz="2400"/>
              <a:t>You can also grant permissions to make your data accessible to principals you specify, or - for certain use cases such as hosting a website - accessible to everyone on the public internet.</a:t>
            </a:r>
            <a:endParaRPr/>
          </a:p>
        </p:txBody>
      </p:sp>
      <p:sp>
        <p:nvSpPr>
          <p:cNvPr descr="Google Compute Engine icon in Color Style" id="595" name="Google Shape;595;p48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6" name="Google Shape;59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2160" y="4742259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9"/>
          <p:cNvSpPr txBox="1"/>
          <p:nvPr>
            <p:ph type="title"/>
          </p:nvPr>
        </p:nvSpPr>
        <p:spPr>
          <a:xfrm>
            <a:off x="466725" y="531319"/>
            <a:ext cx="8210550" cy="49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725" lIns="4725" spcFirstLastPara="1" rIns="4725" wrap="square" tIns="4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3200"/>
              <a:buFont typeface="Cambria"/>
              <a:buNone/>
            </a:pPr>
            <a:r>
              <a:rPr lang="en-US"/>
              <a:t>Google Cloud Platform Services</a:t>
            </a:r>
            <a:endParaRPr/>
          </a:p>
        </p:txBody>
      </p:sp>
      <p:sp>
        <p:nvSpPr>
          <p:cNvPr id="602" name="Google Shape;602;p49"/>
          <p:cNvSpPr txBox="1"/>
          <p:nvPr>
            <p:ph idx="1" type="body"/>
          </p:nvPr>
        </p:nvSpPr>
        <p:spPr>
          <a:xfrm>
            <a:off x="466725" y="980728"/>
            <a:ext cx="8210550" cy="44153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 sz="2400"/>
              <a:t>Cloud Storage</a:t>
            </a:r>
            <a:endParaRPr/>
          </a:p>
          <a:p>
            <a:pPr indent="-3200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Char char="▪"/>
            </a:pPr>
            <a:r>
              <a:rPr b="1" lang="en-US" sz="2400"/>
              <a:t>Organization</a:t>
            </a:r>
            <a:r>
              <a:rPr lang="en-US" sz="2400"/>
              <a:t>: Your company, called Example Inc., creates a Google Cloud organization called exampleinc.org.</a:t>
            </a:r>
            <a:endParaRPr/>
          </a:p>
          <a:p>
            <a:pPr indent="-3200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Char char="▪"/>
            </a:pPr>
            <a:r>
              <a:rPr b="1" lang="en-US" sz="2400"/>
              <a:t>Project</a:t>
            </a:r>
            <a:r>
              <a:rPr lang="en-US" sz="2400"/>
              <a:t>: Example Inc. is building several applications, and each one is associated with a project. Each project has its own set of Cloud Storage APIs, as well as other resources.</a:t>
            </a:r>
            <a:endParaRPr sz="2400"/>
          </a:p>
        </p:txBody>
      </p:sp>
      <p:sp>
        <p:nvSpPr>
          <p:cNvPr descr="Google Compute Engine icon in Color Style" id="603" name="Google Shape;603;p49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4" name="Google Shape;60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3968" y="3359646"/>
            <a:ext cx="4067175" cy="3498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"/>
          <p:cNvSpPr txBox="1"/>
          <p:nvPr>
            <p:ph type="title"/>
          </p:nvPr>
        </p:nvSpPr>
        <p:spPr>
          <a:xfrm>
            <a:off x="466725" y="531319"/>
            <a:ext cx="8210550" cy="49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725" lIns="4725" spcFirstLastPara="1" rIns="4725" wrap="square" tIns="4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3200"/>
              <a:buFont typeface="Cambria"/>
              <a:buNone/>
            </a:pPr>
            <a:r>
              <a:rPr lang="en-US"/>
              <a:t>Traditional E-commerce Scenario</a:t>
            </a:r>
            <a:endParaRPr/>
          </a:p>
        </p:txBody>
      </p:sp>
      <p:pic>
        <p:nvPicPr>
          <p:cNvPr descr="A picture containing text&#10;&#10;Description generated with very high confidence" id="124" name="Google Shape;12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5956" y="1741955"/>
            <a:ext cx="4152086" cy="46633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generated with high confidence" id="125" name="Google Shape;12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9124" y="3946145"/>
            <a:ext cx="1645753" cy="2204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0567" y="2094696"/>
            <a:ext cx="1588763" cy="13343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generated with high confidence" id="127" name="Google Shape;127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971601" y="4614257"/>
            <a:ext cx="948385" cy="16500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evice, gauge&#10;&#10;Description generated with high confidence" id="128" name="Google Shape;128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02620" y="1492010"/>
            <a:ext cx="521708" cy="2539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0"/>
          <p:cNvSpPr txBox="1"/>
          <p:nvPr>
            <p:ph type="title"/>
          </p:nvPr>
        </p:nvSpPr>
        <p:spPr>
          <a:xfrm>
            <a:off x="466725" y="531319"/>
            <a:ext cx="8210550" cy="49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725" lIns="4725" spcFirstLastPara="1" rIns="4725" wrap="square" tIns="4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3200"/>
              <a:buFont typeface="Cambria"/>
              <a:buNone/>
            </a:pPr>
            <a:r>
              <a:rPr lang="en-US"/>
              <a:t>Google Cloud Platform Services</a:t>
            </a:r>
            <a:endParaRPr/>
          </a:p>
        </p:txBody>
      </p:sp>
      <p:sp>
        <p:nvSpPr>
          <p:cNvPr id="610" name="Google Shape;610;p50"/>
          <p:cNvSpPr txBox="1"/>
          <p:nvPr>
            <p:ph idx="1" type="body"/>
          </p:nvPr>
        </p:nvSpPr>
        <p:spPr>
          <a:xfrm>
            <a:off x="466725" y="980728"/>
            <a:ext cx="8210550" cy="44153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 sz="2400"/>
              <a:t>Cloud Storage</a:t>
            </a:r>
            <a:endParaRPr/>
          </a:p>
          <a:p>
            <a:pPr indent="-3200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Char char="▪"/>
            </a:pPr>
            <a:r>
              <a:rPr b="1" lang="en-US" sz="2400"/>
              <a:t>Bucket</a:t>
            </a:r>
            <a:r>
              <a:rPr lang="en-US" sz="2400"/>
              <a:t>: Each project can contain multiple buckets, which are containers to store your objects. For example, you might create a photos bucket for all the image files your app generates and a separate videos bucket.</a:t>
            </a:r>
            <a:endParaRPr/>
          </a:p>
          <a:p>
            <a:pPr indent="-3200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Char char="▪"/>
            </a:pPr>
            <a:r>
              <a:rPr b="1" lang="en-US" sz="2400"/>
              <a:t>Object</a:t>
            </a:r>
            <a:r>
              <a:rPr lang="en-US" sz="2400"/>
              <a:t>: An individual file, such as an image called puppy.png.</a:t>
            </a:r>
            <a:endParaRPr/>
          </a:p>
        </p:txBody>
      </p:sp>
      <p:sp>
        <p:nvSpPr>
          <p:cNvPr descr="Google Compute Engine icon in Color Style" id="611" name="Google Shape;611;p50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2" name="Google Shape;61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3968" y="3359646"/>
            <a:ext cx="4067175" cy="3498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1"/>
          <p:cNvSpPr txBox="1"/>
          <p:nvPr>
            <p:ph type="title"/>
          </p:nvPr>
        </p:nvSpPr>
        <p:spPr>
          <a:xfrm>
            <a:off x="466725" y="531319"/>
            <a:ext cx="8210550" cy="49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725" lIns="4725" spcFirstLastPara="1" rIns="4725" wrap="square" tIns="4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3200"/>
              <a:buFont typeface="Cambria"/>
              <a:buNone/>
            </a:pPr>
            <a:r>
              <a:rPr lang="en-US"/>
              <a:t>Google Cloud Platform Services</a:t>
            </a:r>
            <a:endParaRPr/>
          </a:p>
        </p:txBody>
      </p:sp>
      <p:sp>
        <p:nvSpPr>
          <p:cNvPr id="618" name="Google Shape;618;p51"/>
          <p:cNvSpPr txBox="1"/>
          <p:nvPr>
            <p:ph idx="1" type="body"/>
          </p:nvPr>
        </p:nvSpPr>
        <p:spPr>
          <a:xfrm>
            <a:off x="466725" y="1124745"/>
            <a:ext cx="8210550" cy="44153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 sz="2400"/>
              <a:t>Cloud Storage</a:t>
            </a:r>
            <a:endParaRPr/>
          </a:p>
        </p:txBody>
      </p:sp>
      <p:sp>
        <p:nvSpPr>
          <p:cNvPr descr="Google Compute Engine icon in Color Style" id="619" name="Google Shape;619;p51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0" name="Google Shape;62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518" y="1556792"/>
            <a:ext cx="8919978" cy="4968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2"/>
          <p:cNvSpPr txBox="1"/>
          <p:nvPr>
            <p:ph type="title"/>
          </p:nvPr>
        </p:nvSpPr>
        <p:spPr>
          <a:xfrm>
            <a:off x="466725" y="531319"/>
            <a:ext cx="8210550" cy="49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725" lIns="4725" spcFirstLastPara="1" rIns="4725" wrap="square" tIns="4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3200"/>
              <a:buFont typeface="Cambria"/>
              <a:buNone/>
            </a:pPr>
            <a:r>
              <a:rPr lang="en-US"/>
              <a:t>Google Cloud Platform Services</a:t>
            </a:r>
            <a:endParaRPr/>
          </a:p>
        </p:txBody>
      </p:sp>
      <p:sp>
        <p:nvSpPr>
          <p:cNvPr id="626" name="Google Shape;626;p52"/>
          <p:cNvSpPr txBox="1"/>
          <p:nvPr>
            <p:ph idx="1" type="body"/>
          </p:nvPr>
        </p:nvSpPr>
        <p:spPr>
          <a:xfrm>
            <a:off x="466725" y="1124745"/>
            <a:ext cx="8210550" cy="44153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 sz="2400"/>
              <a:t>Cloud SQL</a:t>
            </a:r>
            <a:endParaRPr/>
          </a:p>
          <a:p>
            <a:pPr indent="-3200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Char char="▪"/>
            </a:pPr>
            <a:r>
              <a:rPr lang="en-US" sz="2400"/>
              <a:t>Fully managed relational database service for MySQL, PostgreSQL, and SQL Server with rich extension collections, configuration flags, and developer ecosystems.</a:t>
            </a:r>
            <a:endParaRPr/>
          </a:p>
          <a:p>
            <a:pPr indent="-3200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Char char="▪"/>
            </a:pPr>
            <a:r>
              <a:rPr lang="en-US" sz="2400"/>
              <a:t>New customers get $300 in free credits to spend on Cloud SQL. You won’t be charged until you upgrade.</a:t>
            </a:r>
            <a:endParaRPr/>
          </a:p>
        </p:txBody>
      </p:sp>
      <p:sp>
        <p:nvSpPr>
          <p:cNvPr descr="Google Compute Engine icon in Color Style" id="627" name="Google Shape;627;p52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Managing SQL Database on Google Cloud - Analytics Vidhya" id="628" name="Google Shape;628;p52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Managing SQL Database on Google Cloud - Analytics Vidhya" id="629" name="Google Shape;629;p52"/>
          <p:cNvSpPr/>
          <p:nvPr/>
        </p:nvSpPr>
        <p:spPr>
          <a:xfrm>
            <a:off x="4603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0" name="Google Shape;63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7904" y="4130675"/>
            <a:ext cx="4231040" cy="1818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53"/>
          <p:cNvSpPr txBox="1"/>
          <p:nvPr>
            <p:ph type="title"/>
          </p:nvPr>
        </p:nvSpPr>
        <p:spPr>
          <a:xfrm>
            <a:off x="466725" y="531319"/>
            <a:ext cx="8210550" cy="49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725" lIns="4725" spcFirstLastPara="1" rIns="4725" wrap="square" tIns="4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3200"/>
              <a:buFont typeface="Cambria"/>
              <a:buNone/>
            </a:pPr>
            <a:r>
              <a:rPr lang="en-US"/>
              <a:t>Google Cloud Platform Services</a:t>
            </a:r>
            <a:endParaRPr/>
          </a:p>
        </p:txBody>
      </p:sp>
      <p:sp>
        <p:nvSpPr>
          <p:cNvPr id="636" name="Google Shape;636;p53"/>
          <p:cNvSpPr txBox="1"/>
          <p:nvPr>
            <p:ph idx="1" type="body"/>
          </p:nvPr>
        </p:nvSpPr>
        <p:spPr>
          <a:xfrm>
            <a:off x="466725" y="1124745"/>
            <a:ext cx="8210550" cy="44153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 sz="2400"/>
              <a:t>Datastore</a:t>
            </a:r>
            <a:endParaRPr b="1" sz="2400"/>
          </a:p>
          <a:p>
            <a:pPr indent="-3200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Char char="▪"/>
            </a:pPr>
            <a:r>
              <a:rPr lang="en-US" sz="2400"/>
              <a:t>Datastore is a highly scalable NoSQL database for your web and mobile applications.</a:t>
            </a:r>
            <a:endParaRPr/>
          </a:p>
          <a:p>
            <a:pPr indent="-3200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Char char="▪"/>
            </a:pPr>
            <a:r>
              <a:rPr lang="en-US" sz="2400"/>
              <a:t>Datastore automatically handles sharding and replication, providing you with a highly available and durable database that scales automatically to handle your applications' load. </a:t>
            </a:r>
            <a:endParaRPr sz="2400"/>
          </a:p>
          <a:p>
            <a:pPr indent="-3200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Char char="▪"/>
            </a:pPr>
            <a:r>
              <a:rPr lang="en-US" sz="2400"/>
              <a:t>Datastore provides a myriad of capabilities such as ACID transactions, SQL-like queries, indexes, and much more.</a:t>
            </a:r>
            <a:endParaRPr/>
          </a:p>
        </p:txBody>
      </p:sp>
      <p:sp>
        <p:nvSpPr>
          <p:cNvPr descr="Google Compute Engine icon in Color Style" id="637" name="Google Shape;637;p53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Managing SQL Database on Google Cloud - Analytics Vidhya" id="638" name="Google Shape;638;p53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Managing SQL Database on Google Cloud - Analytics Vidhya" id="639" name="Google Shape;639;p53"/>
          <p:cNvSpPr/>
          <p:nvPr/>
        </p:nvSpPr>
        <p:spPr>
          <a:xfrm>
            <a:off x="4603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0" name="Google Shape;64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92080" y="4869160"/>
            <a:ext cx="3028950" cy="15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4"/>
          <p:cNvSpPr txBox="1"/>
          <p:nvPr>
            <p:ph type="title"/>
          </p:nvPr>
        </p:nvSpPr>
        <p:spPr>
          <a:xfrm>
            <a:off x="466725" y="531319"/>
            <a:ext cx="8210550" cy="49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725" lIns="4725" spcFirstLastPara="1" rIns="4725" wrap="square" tIns="4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3200"/>
              <a:buFont typeface="Cambria"/>
              <a:buNone/>
            </a:pPr>
            <a:r>
              <a:rPr lang="en-US"/>
              <a:t>Google Cloud Platform Services</a:t>
            </a:r>
            <a:endParaRPr/>
          </a:p>
        </p:txBody>
      </p:sp>
      <p:sp>
        <p:nvSpPr>
          <p:cNvPr id="646" name="Google Shape;646;p54"/>
          <p:cNvSpPr txBox="1"/>
          <p:nvPr>
            <p:ph idx="1" type="body"/>
          </p:nvPr>
        </p:nvSpPr>
        <p:spPr>
          <a:xfrm>
            <a:off x="466725" y="1124745"/>
            <a:ext cx="8210550" cy="44153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 sz="2400"/>
              <a:t>Firestore</a:t>
            </a:r>
            <a:endParaRPr b="1" sz="2400"/>
          </a:p>
          <a:p>
            <a:pPr indent="-3200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Char char="▪"/>
            </a:pPr>
            <a:r>
              <a:rPr lang="en-US" sz="2400"/>
              <a:t>Firestore is the next generation of Datastore</a:t>
            </a:r>
            <a:endParaRPr sz="2400"/>
          </a:p>
          <a:p>
            <a:pPr indent="-3200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Char char="▪"/>
            </a:pPr>
            <a:r>
              <a:rPr lang="en-US" sz="2400"/>
              <a:t>Firestore is the newest version of Datastore and introduces several improvements over Datastore. </a:t>
            </a:r>
            <a:endParaRPr sz="2400"/>
          </a:p>
          <a:p>
            <a:pPr indent="-3200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Char char="▪"/>
            </a:pPr>
            <a:r>
              <a:rPr lang="en-US" sz="2400"/>
              <a:t>Existing Datastore users can access these improvements by creating a new Firestore in Datastore mode database instance. In the future, all existing Datastore databases will be automatically upgraded to Firestore in Datastore mode.</a:t>
            </a:r>
            <a:endParaRPr/>
          </a:p>
        </p:txBody>
      </p:sp>
      <p:sp>
        <p:nvSpPr>
          <p:cNvPr descr="Google Compute Engine icon in Color Style" id="647" name="Google Shape;647;p54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Managing SQL Database on Google Cloud - Analytics Vidhya" id="648" name="Google Shape;648;p54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Managing SQL Database on Google Cloud - Analytics Vidhya" id="649" name="Google Shape;649;p54"/>
          <p:cNvSpPr/>
          <p:nvPr/>
        </p:nvSpPr>
        <p:spPr>
          <a:xfrm>
            <a:off x="4603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Datastore - Happy Coding" id="650" name="Google Shape;650;p54"/>
          <p:cNvSpPr/>
          <p:nvPr/>
        </p:nvSpPr>
        <p:spPr>
          <a:xfrm>
            <a:off x="612775" y="312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5"/>
          <p:cNvSpPr txBox="1"/>
          <p:nvPr>
            <p:ph type="title"/>
          </p:nvPr>
        </p:nvSpPr>
        <p:spPr>
          <a:xfrm>
            <a:off x="466725" y="531319"/>
            <a:ext cx="8210550" cy="49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725" lIns="4725" spcFirstLastPara="1" rIns="4725" wrap="square" tIns="4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3200"/>
              <a:buFont typeface="Cambria"/>
              <a:buNone/>
            </a:pPr>
            <a:r>
              <a:rPr lang="en-US"/>
              <a:t>Google Cloud Platform Services</a:t>
            </a:r>
            <a:endParaRPr/>
          </a:p>
        </p:txBody>
      </p:sp>
      <p:sp>
        <p:nvSpPr>
          <p:cNvPr id="656" name="Google Shape;656;p55"/>
          <p:cNvSpPr txBox="1"/>
          <p:nvPr>
            <p:ph idx="1" type="body"/>
          </p:nvPr>
        </p:nvSpPr>
        <p:spPr>
          <a:xfrm>
            <a:off x="466725" y="1124745"/>
            <a:ext cx="8210550" cy="44153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 sz="2400"/>
              <a:t>Cloud Bigtable</a:t>
            </a:r>
            <a:endParaRPr b="1" sz="2400"/>
          </a:p>
          <a:p>
            <a:pPr indent="-3200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Char char="▪"/>
            </a:pPr>
            <a:r>
              <a:rPr lang="en-US" sz="2400"/>
              <a:t>HBase-compatible, enterprise-grade NoSQL database service with single-digit millisecond latency, limitless scale, and 99.999% availability for large analytical and operational workloads.</a:t>
            </a:r>
            <a:endParaRPr/>
          </a:p>
          <a:p>
            <a:pPr indent="-3200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Char char="▪"/>
            </a:pPr>
            <a:r>
              <a:rPr lang="en-US" sz="2400"/>
              <a:t>New customers get $300 in free credits to spend on Bigtable</a:t>
            </a:r>
            <a:endParaRPr sz="2400"/>
          </a:p>
          <a:p>
            <a:pPr indent="-1676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None/>
            </a:pPr>
            <a:r>
              <a:t/>
            </a:r>
            <a:endParaRPr sz="2400"/>
          </a:p>
          <a:p>
            <a:pPr indent="-3200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Char char="▪"/>
            </a:pPr>
            <a:r>
              <a:rPr b="1" lang="en-US" sz="2400"/>
              <a:t>HBase</a:t>
            </a:r>
            <a:r>
              <a:rPr lang="en-US" sz="2400"/>
              <a:t> is a column-oriented non-relational database management system that runs on top of Hadoop Distributed File System (HDFS)..</a:t>
            </a:r>
            <a:endParaRPr sz="2400"/>
          </a:p>
        </p:txBody>
      </p:sp>
      <p:sp>
        <p:nvSpPr>
          <p:cNvPr descr="Google Compute Engine icon in Color Style" id="657" name="Google Shape;657;p55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Managing SQL Database on Google Cloud - Analytics Vidhya" id="658" name="Google Shape;658;p55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Managing SQL Database on Google Cloud - Analytics Vidhya" id="659" name="Google Shape;659;p55"/>
          <p:cNvSpPr/>
          <p:nvPr/>
        </p:nvSpPr>
        <p:spPr>
          <a:xfrm>
            <a:off x="4603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Datastore - Happy Coding" id="660" name="Google Shape;660;p55"/>
          <p:cNvSpPr/>
          <p:nvPr/>
        </p:nvSpPr>
        <p:spPr>
          <a:xfrm>
            <a:off x="612775" y="312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1" name="Google Shape;66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2183" y="5104209"/>
            <a:ext cx="2562225" cy="17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6"/>
          <p:cNvSpPr txBox="1"/>
          <p:nvPr>
            <p:ph type="title"/>
          </p:nvPr>
        </p:nvSpPr>
        <p:spPr>
          <a:xfrm>
            <a:off x="466725" y="531319"/>
            <a:ext cx="8210550" cy="49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725" lIns="4725" spcFirstLastPara="1" rIns="4725" wrap="square" tIns="4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3200"/>
              <a:buFont typeface="Cambria"/>
              <a:buNone/>
            </a:pPr>
            <a:r>
              <a:rPr lang="en-US"/>
              <a:t>Google Cloud Platform Services</a:t>
            </a:r>
            <a:endParaRPr/>
          </a:p>
        </p:txBody>
      </p:sp>
      <p:sp>
        <p:nvSpPr>
          <p:cNvPr id="667" name="Google Shape;667;p56"/>
          <p:cNvSpPr txBox="1"/>
          <p:nvPr>
            <p:ph idx="1" type="body"/>
          </p:nvPr>
        </p:nvSpPr>
        <p:spPr>
          <a:xfrm>
            <a:off x="466725" y="1124745"/>
            <a:ext cx="8210550" cy="44153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 sz="2400"/>
              <a:t>Persistent Disk</a:t>
            </a:r>
            <a:endParaRPr b="1" sz="2400"/>
          </a:p>
          <a:p>
            <a:pPr indent="-3200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Char char="▪"/>
            </a:pPr>
            <a:r>
              <a:rPr lang="en-US" sz="2400"/>
              <a:t>Reliable, high-performance block storage for virtual machine instances. </a:t>
            </a:r>
            <a:endParaRPr sz="2400"/>
          </a:p>
          <a:p>
            <a:pPr indent="-3200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Char char="▪"/>
            </a:pPr>
            <a:r>
              <a:rPr lang="en-US" sz="2400"/>
              <a:t>Enterprise scale, limitless flexibility, and competitive price for performance.</a:t>
            </a:r>
            <a:endParaRPr/>
          </a:p>
          <a:p>
            <a:pPr indent="-3200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Char char="▪"/>
            </a:pPr>
            <a:r>
              <a:rPr lang="en-US" sz="2400"/>
              <a:t>New customers get $300 in free credits to spend on Persistent Disk.</a:t>
            </a:r>
            <a:endParaRPr/>
          </a:p>
        </p:txBody>
      </p:sp>
      <p:sp>
        <p:nvSpPr>
          <p:cNvPr descr="Google Compute Engine icon in Color Style" id="668" name="Google Shape;668;p56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Managing SQL Database on Google Cloud - Analytics Vidhya" id="669" name="Google Shape;669;p56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Managing SQL Database on Google Cloud - Analytics Vidhya" id="670" name="Google Shape;670;p56"/>
          <p:cNvSpPr/>
          <p:nvPr/>
        </p:nvSpPr>
        <p:spPr>
          <a:xfrm>
            <a:off x="4603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Datastore - Happy Coding" id="671" name="Google Shape;671;p56"/>
          <p:cNvSpPr/>
          <p:nvPr/>
        </p:nvSpPr>
        <p:spPr>
          <a:xfrm>
            <a:off x="612775" y="312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GCP Persistent Disk - Cloud Computing Gate - Features of Persistent Disk" id="672" name="Google Shape;672;p56"/>
          <p:cNvSpPr/>
          <p:nvPr/>
        </p:nvSpPr>
        <p:spPr>
          <a:xfrm>
            <a:off x="765175" y="4651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GCP Persistent Disk - Cloud Computing Gate - Features of Persistent Disk" id="673" name="Google Shape;673;p56"/>
          <p:cNvSpPr/>
          <p:nvPr/>
        </p:nvSpPr>
        <p:spPr>
          <a:xfrm>
            <a:off x="917575" y="6175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4" name="Google Shape;67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3021" y="4293096"/>
            <a:ext cx="2362200" cy="19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7"/>
          <p:cNvSpPr txBox="1"/>
          <p:nvPr>
            <p:ph type="title"/>
          </p:nvPr>
        </p:nvSpPr>
        <p:spPr>
          <a:xfrm>
            <a:off x="466725" y="531319"/>
            <a:ext cx="8210550" cy="49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725" lIns="4725" spcFirstLastPara="1" rIns="4725" wrap="square" tIns="4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3200"/>
              <a:buFont typeface="Cambria"/>
              <a:buNone/>
            </a:pPr>
            <a:r>
              <a:rPr lang="en-US"/>
              <a:t>Big Data</a:t>
            </a:r>
            <a:endParaRPr/>
          </a:p>
        </p:txBody>
      </p:sp>
      <p:sp>
        <p:nvSpPr>
          <p:cNvPr id="680" name="Google Shape;680;p57"/>
          <p:cNvSpPr/>
          <p:nvPr/>
        </p:nvSpPr>
        <p:spPr>
          <a:xfrm>
            <a:off x="1367643" y="1431887"/>
            <a:ext cx="1368152" cy="1824203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57"/>
          <p:cNvSpPr/>
          <p:nvPr/>
        </p:nvSpPr>
        <p:spPr>
          <a:xfrm>
            <a:off x="1421233" y="1503340"/>
            <a:ext cx="1260973" cy="1681297"/>
          </a:xfrm>
          <a:prstGeom prst="ellipse">
            <a:avLst/>
          </a:prstGeom>
          <a:solidFill>
            <a:srgbClr val="CCECFC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2" name="Google Shape;682;p57"/>
          <p:cNvGrpSpPr/>
          <p:nvPr/>
        </p:nvGrpSpPr>
        <p:grpSpPr>
          <a:xfrm>
            <a:off x="3887924" y="1436633"/>
            <a:ext cx="1368152" cy="1824203"/>
            <a:chOff x="3887924" y="1089510"/>
            <a:chExt cx="1368152" cy="1368152"/>
          </a:xfrm>
        </p:grpSpPr>
        <p:sp>
          <p:nvSpPr>
            <p:cNvPr id="683" name="Google Shape;683;p57"/>
            <p:cNvSpPr/>
            <p:nvPr/>
          </p:nvSpPr>
          <p:spPr>
            <a:xfrm>
              <a:off x="3887924" y="1089510"/>
              <a:ext cx="1368152" cy="1368152"/>
            </a:xfrm>
            <a:prstGeom prst="ellipse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82875" lIns="365750" spcFirstLastPara="1" rIns="365750" wrap="square" tIns="182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57"/>
            <p:cNvSpPr/>
            <p:nvPr/>
          </p:nvSpPr>
          <p:spPr>
            <a:xfrm>
              <a:off x="3941513" y="1143099"/>
              <a:ext cx="1260973" cy="1260973"/>
            </a:xfrm>
            <a:prstGeom prst="ellipse">
              <a:avLst/>
            </a:prstGeom>
            <a:solidFill>
              <a:srgbClr val="FDE7E7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82875" lIns="365750" spcFirstLastPara="1" rIns="365750" wrap="square" tIns="182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5" name="Google Shape;685;p57"/>
          <p:cNvGrpSpPr/>
          <p:nvPr/>
        </p:nvGrpSpPr>
        <p:grpSpPr>
          <a:xfrm>
            <a:off x="6408205" y="1431887"/>
            <a:ext cx="1368152" cy="1824203"/>
            <a:chOff x="3887924" y="1089510"/>
            <a:chExt cx="1368152" cy="1368152"/>
          </a:xfrm>
        </p:grpSpPr>
        <p:sp>
          <p:nvSpPr>
            <p:cNvPr id="686" name="Google Shape;686;p57"/>
            <p:cNvSpPr/>
            <p:nvPr/>
          </p:nvSpPr>
          <p:spPr>
            <a:xfrm>
              <a:off x="3887924" y="1089510"/>
              <a:ext cx="1368152" cy="1368152"/>
            </a:xfrm>
            <a:prstGeom prst="ellipse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82875" lIns="365750" spcFirstLastPara="1" rIns="365750" wrap="square" tIns="182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57"/>
            <p:cNvSpPr/>
            <p:nvPr/>
          </p:nvSpPr>
          <p:spPr>
            <a:xfrm>
              <a:off x="3941513" y="1143099"/>
              <a:ext cx="1260973" cy="1260973"/>
            </a:xfrm>
            <a:prstGeom prst="ellipse">
              <a:avLst/>
            </a:prstGeom>
            <a:solidFill>
              <a:srgbClr val="CCECFC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82875" lIns="365750" spcFirstLastPara="1" rIns="365750" wrap="square" tIns="182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8" name="Google Shape;688;p57"/>
          <p:cNvSpPr/>
          <p:nvPr/>
        </p:nvSpPr>
        <p:spPr>
          <a:xfrm>
            <a:off x="1367643" y="3942407"/>
            <a:ext cx="1368152" cy="1824203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57"/>
          <p:cNvSpPr/>
          <p:nvPr/>
        </p:nvSpPr>
        <p:spPr>
          <a:xfrm>
            <a:off x="1421233" y="4013860"/>
            <a:ext cx="1260973" cy="1681297"/>
          </a:xfrm>
          <a:prstGeom prst="ellipse">
            <a:avLst/>
          </a:prstGeom>
          <a:solidFill>
            <a:srgbClr val="FDE7E7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0" name="Google Shape;690;p57"/>
          <p:cNvGrpSpPr/>
          <p:nvPr/>
        </p:nvGrpSpPr>
        <p:grpSpPr>
          <a:xfrm>
            <a:off x="3887924" y="3947153"/>
            <a:ext cx="1368152" cy="1824203"/>
            <a:chOff x="3887924" y="1089510"/>
            <a:chExt cx="1368152" cy="1368152"/>
          </a:xfrm>
        </p:grpSpPr>
        <p:sp>
          <p:nvSpPr>
            <p:cNvPr id="691" name="Google Shape;691;p57"/>
            <p:cNvSpPr/>
            <p:nvPr/>
          </p:nvSpPr>
          <p:spPr>
            <a:xfrm>
              <a:off x="3887924" y="1089510"/>
              <a:ext cx="1368152" cy="1368152"/>
            </a:xfrm>
            <a:prstGeom prst="ellipse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82875" lIns="365750" spcFirstLastPara="1" rIns="365750" wrap="square" tIns="182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57"/>
            <p:cNvSpPr/>
            <p:nvPr/>
          </p:nvSpPr>
          <p:spPr>
            <a:xfrm>
              <a:off x="3941513" y="1143099"/>
              <a:ext cx="1260973" cy="1260973"/>
            </a:xfrm>
            <a:prstGeom prst="ellipse">
              <a:avLst/>
            </a:prstGeom>
            <a:solidFill>
              <a:srgbClr val="CCECFC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82875" lIns="365750" spcFirstLastPara="1" rIns="365750" wrap="square" tIns="182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3" name="Google Shape;693;p57"/>
          <p:cNvGrpSpPr/>
          <p:nvPr/>
        </p:nvGrpSpPr>
        <p:grpSpPr>
          <a:xfrm>
            <a:off x="6408205" y="3942407"/>
            <a:ext cx="1368152" cy="1824203"/>
            <a:chOff x="3887924" y="1089510"/>
            <a:chExt cx="1368152" cy="1368152"/>
          </a:xfrm>
        </p:grpSpPr>
        <p:sp>
          <p:nvSpPr>
            <p:cNvPr id="694" name="Google Shape;694;p57"/>
            <p:cNvSpPr/>
            <p:nvPr/>
          </p:nvSpPr>
          <p:spPr>
            <a:xfrm>
              <a:off x="3887924" y="1089510"/>
              <a:ext cx="1368152" cy="1368152"/>
            </a:xfrm>
            <a:prstGeom prst="ellipse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82875" lIns="365750" spcFirstLastPara="1" rIns="365750" wrap="square" tIns="182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57"/>
            <p:cNvSpPr/>
            <p:nvPr/>
          </p:nvSpPr>
          <p:spPr>
            <a:xfrm>
              <a:off x="3941513" y="1143099"/>
              <a:ext cx="1260973" cy="1260973"/>
            </a:xfrm>
            <a:prstGeom prst="ellipse">
              <a:avLst/>
            </a:prstGeom>
            <a:solidFill>
              <a:srgbClr val="FDE7E7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82875" lIns="365750" spcFirstLastPara="1" rIns="365750" wrap="square" tIns="182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Cloud-Dataproc_256px.png" id="696" name="Google Shape;696;p57"/>
          <p:cNvPicPr preferRelativeResize="0"/>
          <p:nvPr/>
        </p:nvPicPr>
        <p:blipFill rotWithShape="1">
          <a:blip r:embed="rId3">
            <a:alphaModFix/>
          </a:blip>
          <a:srcRect b="5091" l="0" r="0" t="5092"/>
          <a:stretch/>
        </p:blipFill>
        <p:spPr>
          <a:xfrm>
            <a:off x="4179191" y="1873567"/>
            <a:ext cx="785616" cy="9408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-PubSub_256px.png" id="697" name="Google Shape;697;p57"/>
          <p:cNvPicPr preferRelativeResize="0"/>
          <p:nvPr/>
        </p:nvPicPr>
        <p:blipFill rotWithShape="1">
          <a:blip r:embed="rId4">
            <a:alphaModFix/>
          </a:blip>
          <a:srcRect b="5091" l="0" r="0" t="5092"/>
          <a:stretch/>
        </p:blipFill>
        <p:spPr>
          <a:xfrm>
            <a:off x="6699471" y="1873567"/>
            <a:ext cx="785616" cy="9408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gQuery_256px.png" id="698" name="Google Shape;698;p57"/>
          <p:cNvPicPr preferRelativeResize="0"/>
          <p:nvPr/>
        </p:nvPicPr>
        <p:blipFill rotWithShape="1">
          <a:blip r:embed="rId5">
            <a:alphaModFix/>
          </a:blip>
          <a:srcRect b="5091" l="0" r="0" t="5092"/>
          <a:stretch/>
        </p:blipFill>
        <p:spPr>
          <a:xfrm>
            <a:off x="1658911" y="1873567"/>
            <a:ext cx="785616" cy="9408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-Dataflow_256px.png" id="699" name="Google Shape;699;p57"/>
          <p:cNvPicPr preferRelativeResize="0"/>
          <p:nvPr/>
        </p:nvPicPr>
        <p:blipFill rotWithShape="1">
          <a:blip r:embed="rId6">
            <a:alphaModFix/>
          </a:blip>
          <a:srcRect b="5091" l="0" r="0" t="5092"/>
          <a:stretch/>
        </p:blipFill>
        <p:spPr>
          <a:xfrm>
            <a:off x="1658911" y="4389108"/>
            <a:ext cx="785616" cy="9408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-Datalab_256px.png" id="700" name="Google Shape;700;p57"/>
          <p:cNvPicPr preferRelativeResize="0"/>
          <p:nvPr/>
        </p:nvPicPr>
        <p:blipFill rotWithShape="1">
          <a:blip r:embed="rId7">
            <a:alphaModFix/>
          </a:blip>
          <a:srcRect b="5091" l="0" r="0" t="5092"/>
          <a:stretch/>
        </p:blipFill>
        <p:spPr>
          <a:xfrm>
            <a:off x="4179193" y="4389107"/>
            <a:ext cx="785615" cy="9408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enomics_256px.png" id="701" name="Google Shape;701;p57"/>
          <p:cNvPicPr preferRelativeResize="0"/>
          <p:nvPr/>
        </p:nvPicPr>
        <p:blipFill rotWithShape="1">
          <a:blip r:embed="rId8">
            <a:alphaModFix/>
          </a:blip>
          <a:srcRect b="5091" l="0" r="0" t="5092"/>
          <a:stretch/>
        </p:blipFill>
        <p:spPr>
          <a:xfrm>
            <a:off x="6699471" y="4389108"/>
            <a:ext cx="785616" cy="940843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57"/>
          <p:cNvSpPr txBox="1"/>
          <p:nvPr/>
        </p:nvSpPr>
        <p:spPr>
          <a:xfrm>
            <a:off x="1647125" y="3327541"/>
            <a:ext cx="797402" cy="3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800" lIns="76800" spcFirstLastPara="1" rIns="76800" wrap="square" tIns="7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BigQuery</a:t>
            </a:r>
            <a:endParaRPr b="1" sz="1300">
              <a:solidFill>
                <a:srgbClr val="80808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57"/>
          <p:cNvSpPr txBox="1"/>
          <p:nvPr/>
        </p:nvSpPr>
        <p:spPr>
          <a:xfrm>
            <a:off x="4199382" y="3353843"/>
            <a:ext cx="797402" cy="3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800" lIns="76800" spcFirstLastPara="1" rIns="76800" wrap="square" tIns="7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Dataproc</a:t>
            </a:r>
            <a:endParaRPr b="1" sz="1300">
              <a:solidFill>
                <a:srgbClr val="80808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57"/>
          <p:cNvSpPr txBox="1"/>
          <p:nvPr/>
        </p:nvSpPr>
        <p:spPr>
          <a:xfrm>
            <a:off x="6693578" y="3357384"/>
            <a:ext cx="797402" cy="3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800" lIns="76800" spcFirstLastPara="1" rIns="76800" wrap="square" tIns="7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Pub/Sub</a:t>
            </a:r>
            <a:endParaRPr/>
          </a:p>
        </p:txBody>
      </p:sp>
      <p:sp>
        <p:nvSpPr>
          <p:cNvPr id="705" name="Google Shape;705;p57"/>
          <p:cNvSpPr txBox="1"/>
          <p:nvPr/>
        </p:nvSpPr>
        <p:spPr>
          <a:xfrm>
            <a:off x="1647125" y="5838061"/>
            <a:ext cx="797402" cy="3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800" lIns="76800" spcFirstLastPara="1" rIns="76800" wrap="square" tIns="7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Dataflow</a:t>
            </a:r>
            <a:endParaRPr/>
          </a:p>
        </p:txBody>
      </p:sp>
      <p:sp>
        <p:nvSpPr>
          <p:cNvPr id="706" name="Google Shape;706;p57"/>
          <p:cNvSpPr txBox="1"/>
          <p:nvPr/>
        </p:nvSpPr>
        <p:spPr>
          <a:xfrm>
            <a:off x="4167405" y="5860469"/>
            <a:ext cx="797402" cy="3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800" lIns="76800" spcFirstLastPara="1" rIns="76800" wrap="square" tIns="7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Datalab</a:t>
            </a:r>
            <a:endParaRPr b="1" sz="1300">
              <a:solidFill>
                <a:srgbClr val="80808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57"/>
          <p:cNvSpPr txBox="1"/>
          <p:nvPr/>
        </p:nvSpPr>
        <p:spPr>
          <a:xfrm>
            <a:off x="6687685" y="5860469"/>
            <a:ext cx="797402" cy="3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800" lIns="76800" spcFirstLastPara="1" rIns="76800" wrap="square" tIns="7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Genomics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8"/>
          <p:cNvSpPr txBox="1"/>
          <p:nvPr>
            <p:ph type="title"/>
          </p:nvPr>
        </p:nvSpPr>
        <p:spPr>
          <a:xfrm>
            <a:off x="466725" y="531319"/>
            <a:ext cx="8210550" cy="49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725" lIns="4725" spcFirstLastPara="1" rIns="4725" wrap="square" tIns="4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3200"/>
              <a:buFont typeface="Cambria"/>
              <a:buNone/>
            </a:pPr>
            <a:r>
              <a:rPr lang="en-US"/>
              <a:t>Google Cloud Platform Services</a:t>
            </a:r>
            <a:endParaRPr/>
          </a:p>
        </p:txBody>
      </p:sp>
      <p:sp>
        <p:nvSpPr>
          <p:cNvPr id="713" name="Google Shape;713;p58"/>
          <p:cNvSpPr txBox="1"/>
          <p:nvPr>
            <p:ph idx="1" type="body"/>
          </p:nvPr>
        </p:nvSpPr>
        <p:spPr>
          <a:xfrm>
            <a:off x="466725" y="1124745"/>
            <a:ext cx="8210550" cy="44153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 sz="2400"/>
              <a:t>Big Query</a:t>
            </a:r>
            <a:endParaRPr/>
          </a:p>
          <a:p>
            <a:pPr indent="-3200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Char char="▪"/>
            </a:pPr>
            <a:r>
              <a:rPr b="1" lang="en-US" sz="2400"/>
              <a:t>Cloud data warehouse to power your data-driven innovation</a:t>
            </a:r>
            <a:endParaRPr/>
          </a:p>
          <a:p>
            <a:pPr indent="-3200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Char char="▪"/>
            </a:pPr>
            <a:r>
              <a:rPr lang="en-US" sz="2400"/>
              <a:t>BigQuery is a completely serverless and cost-effective enterprise data warehouse that works across clouds and scales with your data, with BI, machine learning and AI built in.</a:t>
            </a:r>
            <a:endParaRPr/>
          </a:p>
        </p:txBody>
      </p:sp>
      <p:sp>
        <p:nvSpPr>
          <p:cNvPr descr="Google Compute Engine icon in Color Style" id="714" name="Google Shape;714;p58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Managing SQL Database on Google Cloud - Analytics Vidhya" id="715" name="Google Shape;715;p58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Managing SQL Database on Google Cloud - Analytics Vidhya" id="716" name="Google Shape;716;p58"/>
          <p:cNvSpPr/>
          <p:nvPr/>
        </p:nvSpPr>
        <p:spPr>
          <a:xfrm>
            <a:off x="4603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Google BigQuery Console Simplified: The Ultimate Guide 101" id="717" name="Google Shape;717;p58"/>
          <p:cNvSpPr/>
          <p:nvPr/>
        </p:nvSpPr>
        <p:spPr>
          <a:xfrm>
            <a:off x="612775" y="312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8" name="Google Shape;71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7904" y="4005064"/>
            <a:ext cx="4535636" cy="2267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59"/>
          <p:cNvSpPr txBox="1"/>
          <p:nvPr>
            <p:ph type="title"/>
          </p:nvPr>
        </p:nvSpPr>
        <p:spPr>
          <a:xfrm>
            <a:off x="466725" y="531319"/>
            <a:ext cx="8210550" cy="49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725" lIns="4725" spcFirstLastPara="1" rIns="4725" wrap="square" tIns="4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3200"/>
              <a:buFont typeface="Cambria"/>
              <a:buNone/>
            </a:pPr>
            <a:r>
              <a:rPr lang="en-US"/>
              <a:t>Google Cloud Platform Services</a:t>
            </a:r>
            <a:endParaRPr/>
          </a:p>
        </p:txBody>
      </p:sp>
      <p:sp>
        <p:nvSpPr>
          <p:cNvPr id="724" name="Google Shape;724;p59"/>
          <p:cNvSpPr txBox="1"/>
          <p:nvPr>
            <p:ph idx="1" type="body"/>
          </p:nvPr>
        </p:nvSpPr>
        <p:spPr>
          <a:xfrm>
            <a:off x="466725" y="1124745"/>
            <a:ext cx="7705675" cy="44153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 sz="2400"/>
              <a:t>Dataproc</a:t>
            </a:r>
            <a:endParaRPr b="1" sz="2400"/>
          </a:p>
          <a:p>
            <a:pPr indent="-3200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Char char="▪"/>
            </a:pPr>
            <a:r>
              <a:rPr lang="en-US" sz="2400"/>
              <a:t>Dataproc is a fully managed and highly scalable service for running Apache Hadoop, Apache Spark, Apache Flink, Presto, and 30+ open source tools and frameworks.</a:t>
            </a:r>
            <a:endParaRPr/>
          </a:p>
          <a:p>
            <a:pPr indent="-3200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Char char="▪"/>
            </a:pPr>
            <a:r>
              <a:rPr lang="en-US" sz="2400"/>
              <a:t>Run open source data analytics software at scale, with enterprise grade security</a:t>
            </a:r>
            <a:endParaRPr/>
          </a:p>
          <a:p>
            <a:pPr indent="-3200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Char char="▪"/>
            </a:pPr>
            <a:r>
              <a:rPr b="1" lang="en-US" sz="2400"/>
              <a:t>Fully managed and automated big data open source software</a:t>
            </a:r>
            <a:endParaRPr/>
          </a:p>
          <a:p>
            <a:pPr indent="-1676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None/>
            </a:pPr>
            <a:r>
              <a:t/>
            </a:r>
            <a:endParaRPr sz="2400"/>
          </a:p>
        </p:txBody>
      </p:sp>
      <p:sp>
        <p:nvSpPr>
          <p:cNvPr descr="Google Compute Engine icon in Color Style" id="725" name="Google Shape;725;p59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Managing SQL Database on Google Cloud - Analytics Vidhya" id="726" name="Google Shape;726;p59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Managing SQL Database on Google Cloud - Analytics Vidhya" id="727" name="Google Shape;727;p59"/>
          <p:cNvSpPr/>
          <p:nvPr/>
        </p:nvSpPr>
        <p:spPr>
          <a:xfrm>
            <a:off x="4603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Google BigQuery Console Simplified: The Ultimate Guide 101" id="728" name="Google Shape;728;p59"/>
          <p:cNvSpPr/>
          <p:nvPr/>
        </p:nvSpPr>
        <p:spPr>
          <a:xfrm>
            <a:off x="612775" y="312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dataproc logo" id="729" name="Google Shape;72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4168" y="4149080"/>
            <a:ext cx="2033950" cy="2448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 txBox="1"/>
          <p:nvPr>
            <p:ph type="title"/>
          </p:nvPr>
        </p:nvSpPr>
        <p:spPr>
          <a:xfrm>
            <a:off x="466725" y="531319"/>
            <a:ext cx="8210550" cy="49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725" lIns="4725" spcFirstLastPara="1" rIns="4725" wrap="square" tIns="4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3200"/>
              <a:buFont typeface="Cambria"/>
              <a:buNone/>
            </a:pPr>
            <a:r>
              <a:rPr lang="en-US"/>
              <a:t>Traditional E-commerce Scenario</a:t>
            </a:r>
            <a:endParaRPr/>
          </a:p>
        </p:txBody>
      </p:sp>
      <p:pic>
        <p:nvPicPr>
          <p:cNvPr descr="A picture containing text&#10;&#10;Description generated with very high confidence" id="134" name="Google Shape;13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5956" y="1741955"/>
            <a:ext cx="4152086" cy="46633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generated with high confidence" id="135" name="Google Shape;13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9124" y="3946145"/>
            <a:ext cx="1645753" cy="2204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0567" y="2094696"/>
            <a:ext cx="1588763" cy="13343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generated with high confidence" id="137" name="Google Shape;137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971601" y="4614257"/>
            <a:ext cx="948385" cy="1650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63474" y="4073643"/>
            <a:ext cx="1090368" cy="25396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evice, gauge&#10;&#10;Description generated with high confidence" id="139" name="Google Shape;139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02620" y="1492010"/>
            <a:ext cx="521708" cy="2539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60"/>
          <p:cNvSpPr txBox="1"/>
          <p:nvPr>
            <p:ph type="title"/>
          </p:nvPr>
        </p:nvSpPr>
        <p:spPr>
          <a:xfrm>
            <a:off x="466725" y="531319"/>
            <a:ext cx="8210550" cy="49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725" lIns="4725" spcFirstLastPara="1" rIns="4725" wrap="square" tIns="4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3200"/>
              <a:buFont typeface="Cambria"/>
              <a:buNone/>
            </a:pPr>
            <a:r>
              <a:rPr lang="en-US"/>
              <a:t>Google Cloud Platform Services</a:t>
            </a:r>
            <a:endParaRPr/>
          </a:p>
        </p:txBody>
      </p:sp>
      <p:sp>
        <p:nvSpPr>
          <p:cNvPr id="735" name="Google Shape;735;p60"/>
          <p:cNvSpPr txBox="1"/>
          <p:nvPr>
            <p:ph idx="1" type="body"/>
          </p:nvPr>
        </p:nvSpPr>
        <p:spPr>
          <a:xfrm>
            <a:off x="466725" y="1124745"/>
            <a:ext cx="7705675" cy="44153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 sz="2400"/>
              <a:t>Dataflow</a:t>
            </a:r>
            <a:endParaRPr b="1" sz="2400"/>
          </a:p>
          <a:p>
            <a:pPr indent="-3200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Char char="▪"/>
            </a:pPr>
            <a:r>
              <a:rPr lang="en-US" sz="2400"/>
              <a:t>Dataflow is a managed service for executing a wide variety of data processing patterns. </a:t>
            </a:r>
            <a:endParaRPr sz="2400"/>
          </a:p>
          <a:p>
            <a:pPr indent="-3200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Char char="▪"/>
            </a:pPr>
            <a:r>
              <a:rPr b="1" lang="en-US" sz="2400"/>
              <a:t>Batch and streaming data processing using Dataflow,</a:t>
            </a:r>
            <a:endParaRPr/>
          </a:p>
          <a:p>
            <a:pPr indent="-3200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Char char="▪"/>
            </a:pPr>
            <a:r>
              <a:rPr lang="en-US" sz="2400"/>
              <a:t>Unified stream and batch data processing that's serverless, fast, and cost-effective.</a:t>
            </a:r>
            <a:endParaRPr/>
          </a:p>
          <a:p>
            <a:pPr indent="-3200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Char char="▪"/>
            </a:pPr>
            <a:r>
              <a:rPr lang="en-US" sz="2400"/>
              <a:t>New customers get $300 in free credits to spend on Dataflow.</a:t>
            </a:r>
            <a:endParaRPr/>
          </a:p>
          <a:p>
            <a:pPr indent="-1676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None/>
            </a:pPr>
            <a:r>
              <a:t/>
            </a:r>
            <a:endParaRPr sz="2400"/>
          </a:p>
        </p:txBody>
      </p:sp>
      <p:sp>
        <p:nvSpPr>
          <p:cNvPr descr="Google Compute Engine icon in Color Style" id="736" name="Google Shape;736;p60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Managing SQL Database on Google Cloud - Analytics Vidhya" id="737" name="Google Shape;737;p60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Managing SQL Database on Google Cloud - Analytics Vidhya" id="738" name="Google Shape;738;p60"/>
          <p:cNvSpPr/>
          <p:nvPr/>
        </p:nvSpPr>
        <p:spPr>
          <a:xfrm>
            <a:off x="4603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Google BigQuery Console Simplified: The Ultimate Guide 101" id="739" name="Google Shape;739;p60"/>
          <p:cNvSpPr/>
          <p:nvPr/>
        </p:nvSpPr>
        <p:spPr>
          <a:xfrm>
            <a:off x="612775" y="312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ataflow - Coding Ninjas" id="740" name="Google Shape;740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46363" y="4509120"/>
            <a:ext cx="4709555" cy="189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61"/>
          <p:cNvSpPr txBox="1"/>
          <p:nvPr>
            <p:ph type="title"/>
          </p:nvPr>
        </p:nvSpPr>
        <p:spPr>
          <a:xfrm>
            <a:off x="466725" y="531319"/>
            <a:ext cx="8210550" cy="49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725" lIns="4725" spcFirstLastPara="1" rIns="4725" wrap="square" tIns="4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3200"/>
              <a:buFont typeface="Cambria"/>
              <a:buNone/>
            </a:pPr>
            <a:r>
              <a:rPr lang="en-US"/>
              <a:t>Google Cloud Platform Services</a:t>
            </a:r>
            <a:endParaRPr/>
          </a:p>
        </p:txBody>
      </p:sp>
      <p:sp>
        <p:nvSpPr>
          <p:cNvPr id="746" name="Google Shape;746;p61"/>
          <p:cNvSpPr txBox="1"/>
          <p:nvPr>
            <p:ph idx="1" type="body"/>
          </p:nvPr>
        </p:nvSpPr>
        <p:spPr>
          <a:xfrm>
            <a:off x="466725" y="1124745"/>
            <a:ext cx="7705675" cy="44153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 sz="2400"/>
              <a:t>Cloud Life Sciences</a:t>
            </a:r>
            <a:r>
              <a:rPr baseline="30000" lang="en-US" sz="2400" cap="none"/>
              <a:t>BETA</a:t>
            </a:r>
            <a:endParaRPr b="1" sz="2400"/>
          </a:p>
          <a:p>
            <a:pPr indent="-3200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Char char="▪"/>
            </a:pPr>
            <a:r>
              <a:rPr lang="en-US" sz="2400"/>
              <a:t>From Genomics to Life Sciences</a:t>
            </a:r>
            <a:endParaRPr/>
          </a:p>
          <a:p>
            <a:pPr indent="-3200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Char char="▪"/>
            </a:pPr>
            <a:r>
              <a:rPr b="1" lang="en-US" sz="2400"/>
              <a:t>Cloud Life Sciences enables the life sciences community to process biomedical data at scale.</a:t>
            </a:r>
            <a:endParaRPr/>
          </a:p>
          <a:p>
            <a:pPr indent="-3200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Char char="▪"/>
            </a:pPr>
            <a:r>
              <a:rPr lang="en-US" sz="2400"/>
              <a:t>Process, analyze, and annotate genomics and biomedical data at scale using containerized workflows.</a:t>
            </a:r>
            <a:endParaRPr/>
          </a:p>
          <a:p>
            <a:pPr indent="-1676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None/>
            </a:pPr>
            <a:r>
              <a:t/>
            </a:r>
            <a:endParaRPr sz="2400"/>
          </a:p>
          <a:p>
            <a:pPr indent="-167640" lvl="0" marL="320040" rtl="0" algn="l">
              <a:spcBef>
                <a:spcPts val="480"/>
              </a:spcBef>
              <a:spcAft>
                <a:spcPts val="0"/>
              </a:spcAft>
              <a:buClr>
                <a:srgbClr val="095A82"/>
              </a:buClr>
              <a:buSzPts val="2400"/>
              <a:buFont typeface="Noto Sans Symbols"/>
              <a:buNone/>
            </a:pPr>
            <a:r>
              <a:t/>
            </a:r>
            <a:endParaRPr sz="2400"/>
          </a:p>
        </p:txBody>
      </p:sp>
      <p:sp>
        <p:nvSpPr>
          <p:cNvPr descr="Google Compute Engine icon in Color Style" id="747" name="Google Shape;747;p61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Managing SQL Database on Google Cloud - Analytics Vidhya" id="748" name="Google Shape;748;p61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Managing SQL Database on Google Cloud - Analytics Vidhya" id="749" name="Google Shape;749;p61"/>
          <p:cNvSpPr/>
          <p:nvPr/>
        </p:nvSpPr>
        <p:spPr>
          <a:xfrm>
            <a:off x="4603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Google BigQuery Console Simplified: The Ultimate Guide 101" id="750" name="Google Shape;750;p61"/>
          <p:cNvSpPr/>
          <p:nvPr/>
        </p:nvSpPr>
        <p:spPr>
          <a:xfrm>
            <a:off x="612775" y="312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1" name="Google Shape;75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71923" y="4436109"/>
            <a:ext cx="2209800" cy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62"/>
          <p:cNvSpPr txBox="1"/>
          <p:nvPr>
            <p:ph type="title"/>
          </p:nvPr>
        </p:nvSpPr>
        <p:spPr>
          <a:xfrm>
            <a:off x="466725" y="531319"/>
            <a:ext cx="8210550" cy="49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725" lIns="4725" spcFirstLastPara="1" rIns="4725" wrap="square" tIns="4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3200"/>
              <a:buFont typeface="Cambria"/>
              <a:buNone/>
            </a:pPr>
            <a:r>
              <a:rPr lang="en-US"/>
              <a:t>Machine Learning</a:t>
            </a:r>
            <a:endParaRPr/>
          </a:p>
        </p:txBody>
      </p:sp>
      <p:grpSp>
        <p:nvGrpSpPr>
          <p:cNvPr id="757" name="Google Shape;757;p62"/>
          <p:cNvGrpSpPr/>
          <p:nvPr/>
        </p:nvGrpSpPr>
        <p:grpSpPr>
          <a:xfrm>
            <a:off x="190375" y="1260242"/>
            <a:ext cx="8280919" cy="4323068"/>
            <a:chOff x="1783088" y="1149293"/>
            <a:chExt cx="5337435" cy="2837753"/>
          </a:xfrm>
        </p:grpSpPr>
        <p:grpSp>
          <p:nvGrpSpPr>
            <p:cNvPr id="758" name="Google Shape;758;p62"/>
            <p:cNvGrpSpPr/>
            <p:nvPr/>
          </p:nvGrpSpPr>
          <p:grpSpPr>
            <a:xfrm>
              <a:off x="2051720" y="2166891"/>
              <a:ext cx="5040560" cy="809717"/>
              <a:chOff x="2069186" y="2494162"/>
              <a:chExt cx="5040560" cy="809717"/>
            </a:xfrm>
          </p:grpSpPr>
          <p:pic>
            <p:nvPicPr>
              <p:cNvPr descr="Cloud-Machine-Learning_256px.png" id="759" name="Google Shape;759;p62"/>
              <p:cNvPicPr preferRelativeResize="0"/>
              <p:nvPr/>
            </p:nvPicPr>
            <p:blipFill rotWithShape="1">
              <a:blip r:embed="rId3">
                <a:alphaModFix/>
              </a:blip>
              <a:srcRect b="5091" l="0" r="0" t="5092"/>
              <a:stretch/>
            </p:blipFill>
            <p:spPr>
              <a:xfrm>
                <a:off x="2069186" y="2499742"/>
                <a:ext cx="895286" cy="8041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Vision-API_256px.png" id="760" name="Google Shape;760;p62"/>
              <p:cNvPicPr preferRelativeResize="0"/>
              <p:nvPr/>
            </p:nvPicPr>
            <p:blipFill rotWithShape="1">
              <a:blip r:embed="rId4">
                <a:alphaModFix/>
              </a:blip>
              <a:srcRect b="5091" l="0" r="0" t="5092"/>
              <a:stretch/>
            </p:blipFill>
            <p:spPr>
              <a:xfrm>
                <a:off x="2898241" y="2498481"/>
                <a:ext cx="895286" cy="8041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Speech-API_256px.png" id="761" name="Google Shape;761;p62"/>
              <p:cNvPicPr preferRelativeResize="0"/>
              <p:nvPr/>
            </p:nvPicPr>
            <p:blipFill rotWithShape="1">
              <a:blip r:embed="rId5">
                <a:alphaModFix/>
              </a:blip>
              <a:srcRect b="5091" l="0" r="0" t="5092"/>
              <a:stretch/>
            </p:blipFill>
            <p:spPr>
              <a:xfrm>
                <a:off x="3727296" y="2494162"/>
                <a:ext cx="895286" cy="8041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Natural-Language-API_256px.png" id="762" name="Google Shape;762;p62"/>
              <p:cNvPicPr preferRelativeResize="0"/>
              <p:nvPr/>
            </p:nvPicPr>
            <p:blipFill rotWithShape="1">
              <a:blip r:embed="rId6">
                <a:alphaModFix/>
              </a:blip>
              <a:srcRect b="5091" l="0" r="0" t="5092"/>
              <a:stretch/>
            </p:blipFill>
            <p:spPr>
              <a:xfrm>
                <a:off x="4556351" y="2494162"/>
                <a:ext cx="895286" cy="8041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Translation-API_256px.png" id="763" name="Google Shape;763;p62"/>
              <p:cNvPicPr preferRelativeResize="0"/>
              <p:nvPr/>
            </p:nvPicPr>
            <p:blipFill rotWithShape="1">
              <a:blip r:embed="rId7">
                <a:alphaModFix/>
              </a:blip>
              <a:srcRect b="5091" l="0" r="0" t="5092"/>
              <a:stretch/>
            </p:blipFill>
            <p:spPr>
              <a:xfrm>
                <a:off x="5385406" y="2496749"/>
                <a:ext cx="895286" cy="8041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Jobs-API.png" id="764" name="Google Shape;764;p62"/>
              <p:cNvPicPr preferRelativeResize="0"/>
              <p:nvPr/>
            </p:nvPicPr>
            <p:blipFill rotWithShape="1">
              <a:blip r:embed="rId8">
                <a:alphaModFix/>
              </a:blip>
              <a:srcRect b="5091" l="0" r="0" t="5092"/>
              <a:stretch/>
            </p:blipFill>
            <p:spPr>
              <a:xfrm>
                <a:off x="6214460" y="2496749"/>
                <a:ext cx="895286" cy="8041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65" name="Google Shape;765;p62"/>
            <p:cNvGrpSpPr/>
            <p:nvPr/>
          </p:nvGrpSpPr>
          <p:grpSpPr>
            <a:xfrm>
              <a:off x="2391351" y="1517585"/>
              <a:ext cx="216024" cy="649306"/>
              <a:chOff x="958455" y="1419622"/>
              <a:chExt cx="216024" cy="649306"/>
            </a:xfrm>
          </p:grpSpPr>
          <p:sp>
            <p:nvSpPr>
              <p:cNvPr id="766" name="Google Shape;766;p62"/>
              <p:cNvSpPr/>
              <p:nvPr/>
            </p:nvSpPr>
            <p:spPr>
              <a:xfrm>
                <a:off x="1043608" y="1656279"/>
                <a:ext cx="45719" cy="412649"/>
              </a:xfrm>
              <a:prstGeom prst="rect">
                <a:avLst/>
              </a:prstGeom>
              <a:solidFill>
                <a:srgbClr val="F45656"/>
              </a:solidFill>
              <a:ln cap="flat" cmpd="sng" w="28575">
                <a:solidFill>
                  <a:srgbClr val="F456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182875" lIns="365750" spcFirstLastPara="1" rIns="365750" wrap="square" tIns="182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62"/>
              <p:cNvSpPr/>
              <p:nvPr/>
            </p:nvSpPr>
            <p:spPr>
              <a:xfrm>
                <a:off x="958455" y="1419622"/>
                <a:ext cx="216024" cy="216024"/>
              </a:xfrm>
              <a:prstGeom prst="donut">
                <a:avLst>
                  <a:gd fmla="val 25000" name="adj"/>
                </a:avLst>
              </a:prstGeom>
              <a:solidFill>
                <a:srgbClr val="F45656"/>
              </a:solidFill>
              <a:ln cap="flat" cmpd="sng" w="28575">
                <a:solidFill>
                  <a:srgbClr val="F456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182875" lIns="365750" spcFirstLastPara="1" rIns="365750" wrap="square" tIns="182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8" name="Google Shape;768;p62"/>
            <p:cNvGrpSpPr/>
            <p:nvPr/>
          </p:nvGrpSpPr>
          <p:grpSpPr>
            <a:xfrm>
              <a:off x="4049461" y="1510444"/>
              <a:ext cx="216024" cy="649306"/>
              <a:chOff x="958455" y="1419622"/>
              <a:chExt cx="216024" cy="649306"/>
            </a:xfrm>
          </p:grpSpPr>
          <p:sp>
            <p:nvSpPr>
              <p:cNvPr id="769" name="Google Shape;769;p62"/>
              <p:cNvSpPr/>
              <p:nvPr/>
            </p:nvSpPr>
            <p:spPr>
              <a:xfrm>
                <a:off x="1043608" y="1656279"/>
                <a:ext cx="45719" cy="412649"/>
              </a:xfrm>
              <a:prstGeom prst="rect">
                <a:avLst/>
              </a:prstGeom>
              <a:solidFill>
                <a:srgbClr val="F45656"/>
              </a:solidFill>
              <a:ln cap="flat" cmpd="sng" w="28575">
                <a:solidFill>
                  <a:srgbClr val="F456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182875" lIns="365750" spcFirstLastPara="1" rIns="365750" wrap="square" tIns="182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62"/>
              <p:cNvSpPr/>
              <p:nvPr/>
            </p:nvSpPr>
            <p:spPr>
              <a:xfrm>
                <a:off x="958455" y="1419622"/>
                <a:ext cx="216024" cy="216024"/>
              </a:xfrm>
              <a:prstGeom prst="donut">
                <a:avLst>
                  <a:gd fmla="val 25000" name="adj"/>
                </a:avLst>
              </a:prstGeom>
              <a:solidFill>
                <a:srgbClr val="F45656"/>
              </a:solidFill>
              <a:ln cap="flat" cmpd="sng" w="28575">
                <a:solidFill>
                  <a:srgbClr val="F456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182875" lIns="365750" spcFirstLastPara="1" rIns="365750" wrap="square" tIns="182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1" name="Google Shape;771;p62"/>
            <p:cNvGrpSpPr/>
            <p:nvPr/>
          </p:nvGrpSpPr>
          <p:grpSpPr>
            <a:xfrm>
              <a:off x="5707570" y="1517585"/>
              <a:ext cx="216024" cy="649306"/>
              <a:chOff x="958455" y="1419622"/>
              <a:chExt cx="216024" cy="649306"/>
            </a:xfrm>
          </p:grpSpPr>
          <p:sp>
            <p:nvSpPr>
              <p:cNvPr id="772" name="Google Shape;772;p62"/>
              <p:cNvSpPr/>
              <p:nvPr/>
            </p:nvSpPr>
            <p:spPr>
              <a:xfrm>
                <a:off x="1043608" y="1656279"/>
                <a:ext cx="45719" cy="412649"/>
              </a:xfrm>
              <a:prstGeom prst="rect">
                <a:avLst/>
              </a:prstGeom>
              <a:solidFill>
                <a:srgbClr val="F45656"/>
              </a:solidFill>
              <a:ln cap="flat" cmpd="sng" w="28575">
                <a:solidFill>
                  <a:srgbClr val="F456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182875" lIns="365750" spcFirstLastPara="1" rIns="365750" wrap="square" tIns="182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" name="Google Shape;773;p62"/>
              <p:cNvSpPr/>
              <p:nvPr/>
            </p:nvSpPr>
            <p:spPr>
              <a:xfrm>
                <a:off x="958455" y="1419622"/>
                <a:ext cx="216024" cy="216024"/>
              </a:xfrm>
              <a:prstGeom prst="donut">
                <a:avLst>
                  <a:gd fmla="val 25000" name="adj"/>
                </a:avLst>
              </a:prstGeom>
              <a:solidFill>
                <a:srgbClr val="F45656"/>
              </a:solidFill>
              <a:ln cap="flat" cmpd="sng" w="28575">
                <a:solidFill>
                  <a:srgbClr val="F4565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182875" lIns="365750" spcFirstLastPara="1" rIns="365750" wrap="square" tIns="182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4" name="Google Shape;774;p62"/>
            <p:cNvGrpSpPr/>
            <p:nvPr/>
          </p:nvGrpSpPr>
          <p:grpSpPr>
            <a:xfrm>
              <a:off x="3225391" y="2979666"/>
              <a:ext cx="216024" cy="628673"/>
              <a:chOff x="958455" y="1656279"/>
              <a:chExt cx="216024" cy="628673"/>
            </a:xfrm>
          </p:grpSpPr>
          <p:sp>
            <p:nvSpPr>
              <p:cNvPr id="775" name="Google Shape;775;p62"/>
              <p:cNvSpPr/>
              <p:nvPr/>
            </p:nvSpPr>
            <p:spPr>
              <a:xfrm>
                <a:off x="1043608" y="1656279"/>
                <a:ext cx="45719" cy="412649"/>
              </a:xfrm>
              <a:prstGeom prst="rect">
                <a:avLst/>
              </a:prstGeom>
              <a:solidFill>
                <a:srgbClr val="049BAF"/>
              </a:solidFill>
              <a:ln cap="flat" cmpd="sng" w="28575">
                <a:solidFill>
                  <a:srgbClr val="049BA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182875" lIns="365750" spcFirstLastPara="1" rIns="365750" wrap="square" tIns="182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p62"/>
              <p:cNvSpPr/>
              <p:nvPr/>
            </p:nvSpPr>
            <p:spPr>
              <a:xfrm>
                <a:off x="958455" y="2068928"/>
                <a:ext cx="216024" cy="216024"/>
              </a:xfrm>
              <a:prstGeom prst="donut">
                <a:avLst>
                  <a:gd fmla="val 25000" name="adj"/>
                </a:avLst>
              </a:prstGeom>
              <a:solidFill>
                <a:srgbClr val="049BAF"/>
              </a:solidFill>
              <a:ln cap="flat" cmpd="sng" w="28575">
                <a:solidFill>
                  <a:srgbClr val="049BA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182875" lIns="365750" spcFirstLastPara="1" rIns="365750" wrap="square" tIns="182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7" name="Google Shape;777;p62"/>
            <p:cNvGrpSpPr/>
            <p:nvPr/>
          </p:nvGrpSpPr>
          <p:grpSpPr>
            <a:xfrm>
              <a:off x="4878516" y="2971028"/>
              <a:ext cx="216024" cy="628673"/>
              <a:chOff x="958455" y="1656279"/>
              <a:chExt cx="216024" cy="628673"/>
            </a:xfrm>
          </p:grpSpPr>
          <p:sp>
            <p:nvSpPr>
              <p:cNvPr id="778" name="Google Shape;778;p62"/>
              <p:cNvSpPr/>
              <p:nvPr/>
            </p:nvSpPr>
            <p:spPr>
              <a:xfrm>
                <a:off x="1043608" y="1656279"/>
                <a:ext cx="45719" cy="412649"/>
              </a:xfrm>
              <a:prstGeom prst="rect">
                <a:avLst/>
              </a:prstGeom>
              <a:solidFill>
                <a:srgbClr val="049BAF"/>
              </a:solidFill>
              <a:ln cap="flat" cmpd="sng" w="28575">
                <a:solidFill>
                  <a:srgbClr val="049BA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182875" lIns="365750" spcFirstLastPara="1" rIns="365750" wrap="square" tIns="182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62"/>
              <p:cNvSpPr/>
              <p:nvPr/>
            </p:nvSpPr>
            <p:spPr>
              <a:xfrm>
                <a:off x="958455" y="2068928"/>
                <a:ext cx="216024" cy="216024"/>
              </a:xfrm>
              <a:prstGeom prst="donut">
                <a:avLst>
                  <a:gd fmla="val 25000" name="adj"/>
                </a:avLst>
              </a:prstGeom>
              <a:solidFill>
                <a:srgbClr val="049BAF"/>
              </a:solidFill>
              <a:ln cap="flat" cmpd="sng" w="28575">
                <a:solidFill>
                  <a:srgbClr val="049BA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182875" lIns="365750" spcFirstLastPara="1" rIns="365750" wrap="square" tIns="182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0" name="Google Shape;780;p62"/>
            <p:cNvGrpSpPr/>
            <p:nvPr/>
          </p:nvGrpSpPr>
          <p:grpSpPr>
            <a:xfrm>
              <a:off x="6536625" y="2979666"/>
              <a:ext cx="216024" cy="628673"/>
              <a:chOff x="958455" y="1656279"/>
              <a:chExt cx="216024" cy="628673"/>
            </a:xfrm>
          </p:grpSpPr>
          <p:sp>
            <p:nvSpPr>
              <p:cNvPr id="781" name="Google Shape;781;p62"/>
              <p:cNvSpPr/>
              <p:nvPr/>
            </p:nvSpPr>
            <p:spPr>
              <a:xfrm>
                <a:off x="1043608" y="1656279"/>
                <a:ext cx="45719" cy="412649"/>
              </a:xfrm>
              <a:prstGeom prst="rect">
                <a:avLst/>
              </a:prstGeom>
              <a:solidFill>
                <a:srgbClr val="049BAF"/>
              </a:solidFill>
              <a:ln cap="flat" cmpd="sng" w="28575">
                <a:solidFill>
                  <a:srgbClr val="049BA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182875" lIns="365750" spcFirstLastPara="1" rIns="365750" wrap="square" tIns="182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62"/>
              <p:cNvSpPr/>
              <p:nvPr/>
            </p:nvSpPr>
            <p:spPr>
              <a:xfrm>
                <a:off x="958455" y="2068928"/>
                <a:ext cx="216024" cy="216024"/>
              </a:xfrm>
              <a:prstGeom prst="donut">
                <a:avLst>
                  <a:gd fmla="val 25000" name="adj"/>
                </a:avLst>
              </a:prstGeom>
              <a:solidFill>
                <a:srgbClr val="049BAF"/>
              </a:solidFill>
              <a:ln cap="flat" cmpd="sng" w="28575">
                <a:solidFill>
                  <a:srgbClr val="049BA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182875" lIns="365750" spcFirstLastPara="1" rIns="365750" wrap="square" tIns="182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83" name="Google Shape;783;p62"/>
            <p:cNvSpPr txBox="1"/>
            <p:nvPr/>
          </p:nvSpPr>
          <p:spPr>
            <a:xfrm>
              <a:off x="1783088" y="1159511"/>
              <a:ext cx="1432550" cy="2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300" lIns="274300" spcFirstLastPara="1" rIns="274300" wrap="square" tIns="2743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solidFill>
                    <a:srgbClr val="808080"/>
                  </a:solidFill>
                  <a:latin typeface="Calibri"/>
                  <a:ea typeface="Calibri"/>
                  <a:cs typeface="Calibri"/>
                  <a:sym typeface="Calibri"/>
                </a:rPr>
                <a:t>Cloud Machine Learning</a:t>
              </a:r>
              <a:endParaRPr/>
            </a:p>
          </p:txBody>
        </p:sp>
        <p:sp>
          <p:nvSpPr>
            <p:cNvPr id="784" name="Google Shape;784;p62"/>
            <p:cNvSpPr txBox="1"/>
            <p:nvPr/>
          </p:nvSpPr>
          <p:spPr>
            <a:xfrm>
              <a:off x="3675045" y="1159511"/>
              <a:ext cx="964856" cy="2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300" lIns="274300" spcFirstLastPara="1" rIns="274300" wrap="square" tIns="2743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solidFill>
                    <a:srgbClr val="808080"/>
                  </a:solidFill>
                  <a:latin typeface="Calibri"/>
                  <a:ea typeface="Calibri"/>
                  <a:cs typeface="Calibri"/>
                  <a:sym typeface="Calibri"/>
                </a:rPr>
                <a:t>Speech API</a:t>
              </a:r>
              <a:endParaRPr/>
            </a:p>
          </p:txBody>
        </p:sp>
        <p:sp>
          <p:nvSpPr>
            <p:cNvPr id="785" name="Google Shape;785;p62"/>
            <p:cNvSpPr txBox="1"/>
            <p:nvPr/>
          </p:nvSpPr>
          <p:spPr>
            <a:xfrm>
              <a:off x="5266962" y="1149293"/>
              <a:ext cx="1097240" cy="2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300" lIns="274300" spcFirstLastPara="1" rIns="274300" wrap="square" tIns="2743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solidFill>
                    <a:srgbClr val="808080"/>
                  </a:solidFill>
                  <a:latin typeface="Calibri"/>
                  <a:ea typeface="Calibri"/>
                  <a:cs typeface="Calibri"/>
                  <a:sym typeface="Calibri"/>
                </a:rPr>
                <a:t>Translation API</a:t>
              </a:r>
              <a:endParaRPr/>
            </a:p>
          </p:txBody>
        </p:sp>
        <p:sp>
          <p:nvSpPr>
            <p:cNvPr id="786" name="Google Shape;786;p62"/>
            <p:cNvSpPr txBox="1"/>
            <p:nvPr/>
          </p:nvSpPr>
          <p:spPr>
            <a:xfrm>
              <a:off x="2917692" y="3736846"/>
              <a:ext cx="877142" cy="2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300" lIns="274300" spcFirstLastPara="1" rIns="274300" wrap="square" tIns="2743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solidFill>
                    <a:srgbClr val="808080"/>
                  </a:solidFill>
                  <a:latin typeface="Calibri"/>
                  <a:ea typeface="Calibri"/>
                  <a:cs typeface="Calibri"/>
                  <a:sym typeface="Calibri"/>
                </a:rPr>
                <a:t>Vision API</a:t>
              </a:r>
              <a:endParaRPr/>
            </a:p>
          </p:txBody>
        </p:sp>
        <p:sp>
          <p:nvSpPr>
            <p:cNvPr id="787" name="Google Shape;787;p62"/>
            <p:cNvSpPr txBox="1"/>
            <p:nvPr/>
          </p:nvSpPr>
          <p:spPr>
            <a:xfrm>
              <a:off x="4394426" y="3731254"/>
              <a:ext cx="1138485" cy="2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300" lIns="274300" spcFirstLastPara="1" rIns="274300" wrap="square" tIns="2743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solidFill>
                    <a:srgbClr val="808080"/>
                  </a:solidFill>
                  <a:latin typeface="Calibri"/>
                  <a:ea typeface="Calibri"/>
                  <a:cs typeface="Calibri"/>
                  <a:sym typeface="Calibri"/>
                </a:rPr>
                <a:t>Natural Language API</a:t>
              </a:r>
              <a:endParaRPr/>
            </a:p>
          </p:txBody>
        </p:sp>
        <p:sp>
          <p:nvSpPr>
            <p:cNvPr id="788" name="Google Shape;788;p62"/>
            <p:cNvSpPr txBox="1"/>
            <p:nvPr/>
          </p:nvSpPr>
          <p:spPr>
            <a:xfrm>
              <a:off x="6123032" y="3731254"/>
              <a:ext cx="997491" cy="2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300" lIns="274300" spcFirstLastPara="1" rIns="274300" wrap="square" tIns="2743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solidFill>
                    <a:srgbClr val="808080"/>
                  </a:solidFill>
                  <a:latin typeface="Calibri"/>
                  <a:ea typeface="Calibri"/>
                  <a:cs typeface="Calibri"/>
                  <a:sym typeface="Calibri"/>
                </a:rPr>
                <a:t>Jobs API</a:t>
              </a:r>
              <a:endParaRPr/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63"/>
          <p:cNvSpPr txBox="1"/>
          <p:nvPr>
            <p:ph type="title"/>
          </p:nvPr>
        </p:nvSpPr>
        <p:spPr>
          <a:xfrm>
            <a:off x="466725" y="531319"/>
            <a:ext cx="8210550" cy="49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725" lIns="4725" spcFirstLastPara="1" rIns="4725" wrap="square" tIns="4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3200"/>
              <a:buFont typeface="Cambria"/>
              <a:buNone/>
            </a:pPr>
            <a:r>
              <a:rPr lang="en-US"/>
              <a:t>Identity &amp; Security </a:t>
            </a:r>
            <a:endParaRPr/>
          </a:p>
        </p:txBody>
      </p:sp>
      <p:pic>
        <p:nvPicPr>
          <p:cNvPr id="794" name="Google Shape;794;p63"/>
          <p:cNvPicPr preferRelativeResize="0"/>
          <p:nvPr/>
        </p:nvPicPr>
        <p:blipFill rotWithShape="1">
          <a:blip r:embed="rId3">
            <a:alphaModFix/>
          </a:blip>
          <a:srcRect b="0" l="29644" r="29644" t="0"/>
          <a:stretch/>
        </p:blipFill>
        <p:spPr>
          <a:xfrm rot="10800000">
            <a:off x="3851920" y="1079533"/>
            <a:ext cx="1440161" cy="52805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-IAM_256px.png" id="795" name="Google Shape;795;p63"/>
          <p:cNvPicPr preferRelativeResize="0"/>
          <p:nvPr/>
        </p:nvPicPr>
        <p:blipFill rotWithShape="1">
          <a:blip r:embed="rId4">
            <a:alphaModFix/>
          </a:blip>
          <a:srcRect b="5091" l="0" r="0" t="5092"/>
          <a:stretch/>
        </p:blipFill>
        <p:spPr>
          <a:xfrm>
            <a:off x="2907946" y="2468894"/>
            <a:ext cx="943973" cy="11304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eneric-GCP_256px.png" id="796" name="Google Shape;796;p63"/>
          <p:cNvPicPr preferRelativeResize="0"/>
          <p:nvPr/>
        </p:nvPicPr>
        <p:blipFill rotWithShape="1">
          <a:blip r:embed="rId5">
            <a:alphaModFix/>
          </a:blip>
          <a:srcRect b="5091" l="0" r="0" t="5092"/>
          <a:stretch/>
        </p:blipFill>
        <p:spPr>
          <a:xfrm>
            <a:off x="5292081" y="1195877"/>
            <a:ext cx="943973" cy="11304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eneric-GCP_256px.png" id="797" name="Google Shape;797;p63"/>
          <p:cNvPicPr preferRelativeResize="0"/>
          <p:nvPr/>
        </p:nvPicPr>
        <p:blipFill rotWithShape="1">
          <a:blip r:embed="rId5">
            <a:alphaModFix/>
          </a:blip>
          <a:srcRect b="5091" l="0" r="0" t="5092"/>
          <a:stretch/>
        </p:blipFill>
        <p:spPr>
          <a:xfrm>
            <a:off x="5292081" y="3784014"/>
            <a:ext cx="943973" cy="11304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eneric-GCP_256px.png" id="798" name="Google Shape;798;p63"/>
          <p:cNvPicPr preferRelativeResize="0"/>
          <p:nvPr/>
        </p:nvPicPr>
        <p:blipFill rotWithShape="1">
          <a:blip r:embed="rId5">
            <a:alphaModFix/>
          </a:blip>
          <a:srcRect b="5091" l="0" r="0" t="5092"/>
          <a:stretch/>
        </p:blipFill>
        <p:spPr>
          <a:xfrm>
            <a:off x="2907946" y="5113660"/>
            <a:ext cx="943973" cy="1130489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63"/>
          <p:cNvSpPr txBox="1"/>
          <p:nvPr/>
        </p:nvSpPr>
        <p:spPr>
          <a:xfrm>
            <a:off x="4803653" y="2867337"/>
            <a:ext cx="724911" cy="3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800" lIns="76800" spcFirstLastPara="1" rIns="76800" wrap="square" tIns="7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49BAF"/>
                </a:solidFill>
                <a:latin typeface="Calibri"/>
                <a:ea typeface="Calibri"/>
                <a:cs typeface="Calibri"/>
                <a:sym typeface="Calibri"/>
              </a:rPr>
              <a:t>Cloud IAM</a:t>
            </a:r>
            <a:endParaRPr/>
          </a:p>
        </p:txBody>
      </p:sp>
      <p:sp>
        <p:nvSpPr>
          <p:cNvPr id="800" name="Google Shape;800;p63"/>
          <p:cNvSpPr txBox="1"/>
          <p:nvPr/>
        </p:nvSpPr>
        <p:spPr>
          <a:xfrm>
            <a:off x="3330287" y="1607413"/>
            <a:ext cx="1043262" cy="3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800" lIns="76800" spcFirstLastPara="1" rIns="76800" wrap="square" tIns="7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C7CA8"/>
                </a:solidFill>
                <a:latin typeface="Calibri"/>
                <a:ea typeface="Calibri"/>
                <a:cs typeface="Calibri"/>
                <a:sym typeface="Calibri"/>
              </a:rPr>
              <a:t>Cloud Resource Manager</a:t>
            </a:r>
            <a:endParaRPr/>
          </a:p>
        </p:txBody>
      </p:sp>
      <p:sp>
        <p:nvSpPr>
          <p:cNvPr id="801" name="Google Shape;801;p63"/>
          <p:cNvSpPr txBox="1"/>
          <p:nvPr/>
        </p:nvSpPr>
        <p:spPr>
          <a:xfrm>
            <a:off x="3366950" y="4189720"/>
            <a:ext cx="969936" cy="3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800" lIns="76800" spcFirstLastPara="1" rIns="76800" wrap="square" tIns="7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914391"/>
                </a:solidFill>
                <a:latin typeface="Calibri"/>
                <a:ea typeface="Calibri"/>
                <a:cs typeface="Calibri"/>
                <a:sym typeface="Calibri"/>
              </a:rPr>
              <a:t>Cloud Security Scanner</a:t>
            </a:r>
            <a:endParaRPr/>
          </a:p>
        </p:txBody>
      </p:sp>
      <p:sp>
        <p:nvSpPr>
          <p:cNvPr id="802" name="Google Shape;802;p63"/>
          <p:cNvSpPr txBox="1"/>
          <p:nvPr/>
        </p:nvSpPr>
        <p:spPr>
          <a:xfrm>
            <a:off x="4591115" y="5512103"/>
            <a:ext cx="1149984" cy="3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800" lIns="76800" spcFirstLastPara="1" rIns="76800" wrap="square" tIns="7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F45656"/>
                </a:solidFill>
                <a:latin typeface="Calibri"/>
                <a:ea typeface="Calibri"/>
                <a:cs typeface="Calibri"/>
                <a:sym typeface="Calibri"/>
              </a:rPr>
              <a:t>Cloud Platform Security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64"/>
          <p:cNvSpPr txBox="1"/>
          <p:nvPr>
            <p:ph type="title"/>
          </p:nvPr>
        </p:nvSpPr>
        <p:spPr>
          <a:xfrm>
            <a:off x="466725" y="531319"/>
            <a:ext cx="8210550" cy="49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725" lIns="4725" spcFirstLastPara="1" rIns="4725" wrap="square" tIns="4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3200"/>
              <a:buFont typeface="Cambria"/>
              <a:buNone/>
            </a:pPr>
            <a:r>
              <a:rPr lang="en-US"/>
              <a:t>Management and Developer Tools</a:t>
            </a:r>
            <a:endParaRPr/>
          </a:p>
        </p:txBody>
      </p:sp>
      <p:pic>
        <p:nvPicPr>
          <p:cNvPr id="808" name="Google Shape;80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1422" y="1375228"/>
            <a:ext cx="5008929" cy="2478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031" y="3845443"/>
            <a:ext cx="8499664" cy="288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"/>
          <p:cNvSpPr txBox="1"/>
          <p:nvPr>
            <p:ph type="title"/>
          </p:nvPr>
        </p:nvSpPr>
        <p:spPr>
          <a:xfrm>
            <a:off x="466725" y="531319"/>
            <a:ext cx="8210550" cy="49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725" lIns="4725" spcFirstLastPara="1" rIns="4725" wrap="square" tIns="4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3200"/>
              <a:buFont typeface="Cambria"/>
              <a:buNone/>
            </a:pPr>
            <a:r>
              <a:rPr lang="en-US"/>
              <a:t>Traditional E-commerce Scenario</a:t>
            </a:r>
            <a:endParaRPr/>
          </a:p>
        </p:txBody>
      </p:sp>
      <p:grpSp>
        <p:nvGrpSpPr>
          <p:cNvPr id="145" name="Google Shape;145;p7"/>
          <p:cNvGrpSpPr/>
          <p:nvPr/>
        </p:nvGrpSpPr>
        <p:grpSpPr>
          <a:xfrm>
            <a:off x="338479" y="1645944"/>
            <a:ext cx="4152086" cy="4663376"/>
            <a:chOff x="2495956" y="1306466"/>
            <a:chExt cx="4152086" cy="3497532"/>
          </a:xfrm>
        </p:grpSpPr>
        <p:pic>
          <p:nvPicPr>
            <p:cNvPr descr="A picture containing text&#10;&#10;Description generated with very high confidence" id="146" name="Google Shape;146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495956" y="1306466"/>
              <a:ext cx="4152086" cy="3497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 up of a sign&#10;&#10;Description generated with high confidence" id="147" name="Google Shape;147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49123" y="2959608"/>
              <a:ext cx="1645753" cy="165304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A close up of a sign&#10;&#10;Description generated with high confidence" id="148" name="Google Shape;148;p7"/>
          <p:cNvPicPr preferRelativeResize="0"/>
          <p:nvPr/>
        </p:nvPicPr>
        <p:blipFill rotWithShape="1">
          <a:blip r:embed="rId5">
            <a:alphaModFix/>
          </a:blip>
          <a:srcRect b="8163" l="0" r="0" t="0"/>
          <a:stretch/>
        </p:blipFill>
        <p:spPr>
          <a:xfrm>
            <a:off x="5423467" y="2035512"/>
            <a:ext cx="2627748" cy="3217691"/>
          </a:xfrm>
          <a:prstGeom prst="roundRect">
            <a:avLst>
              <a:gd fmla="val 4047" name="adj"/>
            </a:avLst>
          </a:prstGeom>
          <a:noFill/>
          <a:ln>
            <a:noFill/>
          </a:ln>
        </p:spPr>
      </p:pic>
      <p:sp>
        <p:nvSpPr>
          <p:cNvPr id="149" name="Google Shape;149;p7"/>
          <p:cNvSpPr txBox="1"/>
          <p:nvPr/>
        </p:nvSpPr>
        <p:spPr>
          <a:xfrm>
            <a:off x="4989259" y="5240268"/>
            <a:ext cx="3496165" cy="702962"/>
          </a:xfrm>
          <a:prstGeom prst="rect">
            <a:avLst/>
          </a:prstGeom>
          <a:noFill/>
          <a:ln>
            <a:noFill/>
          </a:ln>
        </p:spPr>
        <p:txBody>
          <a:bodyPr anchorCtr="0" anchor="t" bIns="12800" lIns="25600" spcFirstLastPara="1" rIns="25600" wrap="square" tIns="128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Increased Website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Traffic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"/>
          <p:cNvSpPr/>
          <p:nvPr/>
        </p:nvSpPr>
        <p:spPr>
          <a:xfrm>
            <a:off x="3278366" y="3830259"/>
            <a:ext cx="2625672" cy="2156607"/>
          </a:xfrm>
          <a:prstGeom prst="roundRect">
            <a:avLst>
              <a:gd fmla="val 2882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t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1986" y="3964939"/>
            <a:ext cx="462142" cy="61618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8"/>
          <p:cNvSpPr/>
          <p:nvPr/>
        </p:nvSpPr>
        <p:spPr>
          <a:xfrm>
            <a:off x="361093" y="3817173"/>
            <a:ext cx="2625672" cy="2228713"/>
          </a:xfrm>
          <a:prstGeom prst="roundRect">
            <a:avLst>
              <a:gd fmla="val 2882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8"/>
          <p:cNvSpPr/>
          <p:nvPr/>
        </p:nvSpPr>
        <p:spPr>
          <a:xfrm>
            <a:off x="6163928" y="3835401"/>
            <a:ext cx="2083415" cy="2138379"/>
          </a:xfrm>
          <a:prstGeom prst="roundRect">
            <a:avLst>
              <a:gd fmla="val 2882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8"/>
          <p:cNvSpPr/>
          <p:nvPr/>
        </p:nvSpPr>
        <p:spPr>
          <a:xfrm>
            <a:off x="6281883" y="1412777"/>
            <a:ext cx="2145456" cy="1956279"/>
          </a:xfrm>
          <a:prstGeom prst="roundRect">
            <a:avLst>
              <a:gd fmla="val 3232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t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8"/>
          <p:cNvSpPr/>
          <p:nvPr/>
        </p:nvSpPr>
        <p:spPr>
          <a:xfrm>
            <a:off x="466725" y="1412776"/>
            <a:ext cx="2339518" cy="1960552"/>
          </a:xfrm>
          <a:prstGeom prst="roundRect">
            <a:avLst>
              <a:gd fmla="val 2417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t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8"/>
          <p:cNvSpPr txBox="1"/>
          <p:nvPr>
            <p:ph type="title"/>
          </p:nvPr>
        </p:nvSpPr>
        <p:spPr>
          <a:xfrm>
            <a:off x="466725" y="531319"/>
            <a:ext cx="8210550" cy="49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725" lIns="4725" spcFirstLastPara="1" rIns="4725" wrap="square" tIns="4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3200"/>
              <a:buFont typeface="Cambria"/>
              <a:buNone/>
            </a:pPr>
            <a:r>
              <a:rPr lang="en-US"/>
              <a:t>Problems Faced</a:t>
            </a:r>
            <a:endParaRPr/>
          </a:p>
        </p:txBody>
      </p:sp>
      <p:pic>
        <p:nvPicPr>
          <p:cNvPr id="162" name="Google Shape;16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2884" y="3996054"/>
            <a:ext cx="1237595" cy="17399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" name="Google Shape;163;p8"/>
          <p:cNvGrpSpPr/>
          <p:nvPr/>
        </p:nvGrpSpPr>
        <p:grpSpPr>
          <a:xfrm>
            <a:off x="1177672" y="1748589"/>
            <a:ext cx="1018065" cy="1392380"/>
            <a:chOff x="1281909" y="1344776"/>
            <a:chExt cx="1018065" cy="1044285"/>
          </a:xfrm>
        </p:grpSpPr>
        <p:pic>
          <p:nvPicPr>
            <p:cNvPr id="164" name="Google Shape;164;p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>
              <a:off x="1281909" y="1344776"/>
              <a:ext cx="819543" cy="8195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597439" y="1743932"/>
              <a:ext cx="702535" cy="64512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6" name="Google Shape;166;p8"/>
          <p:cNvGrpSpPr/>
          <p:nvPr/>
        </p:nvGrpSpPr>
        <p:grpSpPr>
          <a:xfrm>
            <a:off x="6171623" y="4304187"/>
            <a:ext cx="2409235" cy="1237048"/>
            <a:chOff x="6267221" y="3221230"/>
            <a:chExt cx="2409235" cy="927786"/>
          </a:xfrm>
        </p:grpSpPr>
        <p:pic>
          <p:nvPicPr>
            <p:cNvPr descr="https://lh3.googleusercontent.com/-Ued-ipvE4VU/WjeOYUvsrPI/AAAAAAAABbQ/-6hlTPBrGMIkFmFB-3Oyc9-13wLlJ4QWACL0BGAYYCw/h1233/2017-12-18.png" id="167" name="Google Shape;167;p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009427" y="3407365"/>
              <a:ext cx="667029" cy="741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267221" y="3221230"/>
              <a:ext cx="2255715" cy="9255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https://lh3.googleusercontent.com/-39DASUfyl5Y/WoF7J9AQzvI/AAAAAAAABqk/7W0N_9fCka0cL4tKaCWF9Oyxk2GDegYDwCL0BGAYYCw/h1080/2018-02-12.png" id="169" name="Google Shape;169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04048" y="4131979"/>
            <a:ext cx="601750" cy="79351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8"/>
          <p:cNvSpPr/>
          <p:nvPr/>
        </p:nvSpPr>
        <p:spPr>
          <a:xfrm>
            <a:off x="763747" y="3166848"/>
            <a:ext cx="1807745" cy="326693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Database &amp; Security</a:t>
            </a:r>
            <a:endParaRPr/>
          </a:p>
        </p:txBody>
      </p:sp>
      <p:sp>
        <p:nvSpPr>
          <p:cNvPr id="171" name="Google Shape;171;p8"/>
          <p:cNvSpPr/>
          <p:nvPr/>
        </p:nvSpPr>
        <p:spPr>
          <a:xfrm>
            <a:off x="6775187" y="3166848"/>
            <a:ext cx="1358187" cy="326693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Managing Servers</a:t>
            </a:r>
            <a:endParaRPr/>
          </a:p>
        </p:txBody>
      </p:sp>
      <p:sp>
        <p:nvSpPr>
          <p:cNvPr id="172" name="Google Shape;172;p8"/>
          <p:cNvSpPr/>
          <p:nvPr/>
        </p:nvSpPr>
        <p:spPr>
          <a:xfrm>
            <a:off x="765102" y="5837660"/>
            <a:ext cx="1807745" cy="326693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9999"/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Increasing Cost</a:t>
            </a:r>
            <a:endParaRPr/>
          </a:p>
        </p:txBody>
      </p:sp>
      <p:sp>
        <p:nvSpPr>
          <p:cNvPr id="173" name="Google Shape;173;p8"/>
          <p:cNvSpPr/>
          <p:nvPr/>
        </p:nvSpPr>
        <p:spPr>
          <a:xfrm>
            <a:off x="6708630" y="5837660"/>
            <a:ext cx="1494006" cy="326693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3E7EB9"/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Fast &amp; Fault Tolerant</a:t>
            </a:r>
            <a:endParaRPr/>
          </a:p>
        </p:txBody>
      </p:sp>
      <p:pic>
        <p:nvPicPr>
          <p:cNvPr descr="https://lh3.googleusercontent.com/-KvvltG_8i5I/WoJ_X3SOYII/AAAAAAAABsM/ruArWvl18TIKZVro44cRaCNcgbLLOh9AACL0BGAYYCw/h1906/2018-02-12.png" id="174" name="Google Shape;174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364156" y="1691224"/>
            <a:ext cx="2190591" cy="1449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1880" y="3964939"/>
            <a:ext cx="462142" cy="6161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3.googleusercontent.com/-39DASUfyl5Y/WoF7J9AQzvI/AAAAAAAABqk/7W0N_9fCka0cL4tKaCWF9Oyxk2GDegYDwCL0BGAYYCw/h1080/2018-02-12.png" id="176" name="Google Shape;176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82218" y="4131979"/>
            <a:ext cx="601750" cy="793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6905" y="4715809"/>
            <a:ext cx="420129" cy="5601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3.googleusercontent.com/-39DASUfyl5Y/WoF7J9AQzvI/AAAAAAAABqk/7W0N_9fCka0cL4tKaCWF9Oyxk2GDegYDwCL0BGAYYCw/h1080/2018-02-12.png" id="178" name="Google Shape;178;p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749113" y="4528762"/>
            <a:ext cx="661925" cy="87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5190" y="4715809"/>
            <a:ext cx="420129" cy="5601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3.googleusercontent.com/-39DASUfyl5Y/WoF7J9AQzvI/AAAAAAAABqk/7W0N_9fCka0cL4tKaCWF9Oyxk2GDegYDwCL0BGAYYCw/h1080/2018-02-12.png" id="180" name="Google Shape;180;p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876980" y="4528762"/>
            <a:ext cx="661925" cy="8728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3.googleusercontent.com/-39DASUfyl5Y/WoF7J9AQzvI/AAAAAAAABqk/7W0N_9fCka0cL4tKaCWF9Oyxk2GDegYDwCL0BGAYYCw/h1080/2018-02-12.png" id="181" name="Google Shape;181;p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222699" y="4773150"/>
            <a:ext cx="881022" cy="1161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5706" y="5110724"/>
            <a:ext cx="462142" cy="61618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8"/>
          <p:cNvSpPr/>
          <p:nvPr/>
        </p:nvSpPr>
        <p:spPr>
          <a:xfrm>
            <a:off x="3826353" y="5839614"/>
            <a:ext cx="1494005" cy="326693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4F4F"/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Scalability Issue</a:t>
            </a:r>
            <a:endParaRPr/>
          </a:p>
        </p:txBody>
      </p:sp>
      <p:pic>
        <p:nvPicPr>
          <p:cNvPr id="184" name="Google Shape;184;p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324768" y="1233455"/>
            <a:ext cx="666153" cy="2476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"/>
          <p:cNvSpPr txBox="1"/>
          <p:nvPr>
            <p:ph type="title"/>
          </p:nvPr>
        </p:nvSpPr>
        <p:spPr>
          <a:xfrm>
            <a:off x="466725" y="531319"/>
            <a:ext cx="8210550" cy="49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725" lIns="4725" spcFirstLastPara="1" rIns="4725" wrap="square" tIns="4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95A82"/>
              </a:buClr>
              <a:buSzPts val="3200"/>
              <a:buFont typeface="Cambria"/>
              <a:buNone/>
            </a:pPr>
            <a:r>
              <a:rPr lang="en-US"/>
              <a:t>Solution</a:t>
            </a:r>
            <a:endParaRPr/>
          </a:p>
        </p:txBody>
      </p:sp>
      <p:sp>
        <p:nvSpPr>
          <p:cNvPr id="190" name="Google Shape;190;p9"/>
          <p:cNvSpPr/>
          <p:nvPr/>
        </p:nvSpPr>
        <p:spPr>
          <a:xfrm>
            <a:off x="179513" y="1208055"/>
            <a:ext cx="8208911" cy="5088565"/>
          </a:xfrm>
          <a:prstGeom prst="roundRect">
            <a:avLst>
              <a:gd fmla="val 1600" name="adj"/>
            </a:avLst>
          </a:prstGeom>
          <a:solidFill>
            <a:srgbClr val="009999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51200" lIns="102400" spcFirstLastPara="1" rIns="102400" wrap="square" tIns="51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logo&#10;&#10;Description generated with high confidence" id="191" name="Google Shape;191;p9"/>
          <p:cNvPicPr preferRelativeResize="0"/>
          <p:nvPr/>
        </p:nvPicPr>
        <p:blipFill rotWithShape="1">
          <a:blip r:embed="rId3">
            <a:alphaModFix/>
          </a:blip>
          <a:srcRect b="50893" l="54599" r="4801" t="26708"/>
          <a:stretch/>
        </p:blipFill>
        <p:spPr>
          <a:xfrm>
            <a:off x="3191807" y="2570611"/>
            <a:ext cx="2779437" cy="2044644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63500">
              <a:srgbClr val="000000">
                <a:alpha val="51764"/>
              </a:srgbClr>
            </a:outerShdw>
          </a:effectLst>
        </p:spPr>
      </p:pic>
      <p:pic>
        <p:nvPicPr>
          <p:cNvPr id="192" name="Google Shape;19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73571" y="3823061"/>
            <a:ext cx="1962535" cy="15261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3" name="Google Shape;193;p9"/>
          <p:cNvGrpSpPr/>
          <p:nvPr/>
        </p:nvGrpSpPr>
        <p:grpSpPr>
          <a:xfrm>
            <a:off x="6588225" y="1599447"/>
            <a:ext cx="1168435" cy="1233472"/>
            <a:chOff x="6780926" y="1436391"/>
            <a:chExt cx="1168435" cy="925104"/>
          </a:xfrm>
        </p:grpSpPr>
        <p:pic>
          <p:nvPicPr>
            <p:cNvPr id="194" name="Google Shape;194;p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780926" y="1436391"/>
              <a:ext cx="729270" cy="9251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447540" y="1436391"/>
              <a:ext cx="501821" cy="92510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6" name="Google Shape;196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1693473" y="1641316"/>
            <a:ext cx="862303" cy="11497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generated with high confidence" id="197" name="Google Shape;197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03625" y="3701242"/>
            <a:ext cx="2236621" cy="1385927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9"/>
          <p:cNvSpPr txBox="1"/>
          <p:nvPr/>
        </p:nvSpPr>
        <p:spPr>
          <a:xfrm>
            <a:off x="2822888" y="1409138"/>
            <a:ext cx="3496165" cy="702962"/>
          </a:xfrm>
          <a:prstGeom prst="rect">
            <a:avLst/>
          </a:prstGeom>
          <a:noFill/>
          <a:ln>
            <a:noFill/>
          </a:ln>
        </p:spPr>
        <p:txBody>
          <a:bodyPr anchorCtr="0" anchor="t" bIns="12800" lIns="25600" spcFirstLastPara="1" rIns="25600" wrap="square" tIns="128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CLOUD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COMPUTING</a:t>
            </a:r>
            <a:endParaRPr/>
          </a:p>
        </p:txBody>
      </p:sp>
      <p:cxnSp>
        <p:nvCxnSpPr>
          <p:cNvPr id="199" name="Google Shape;199;p9"/>
          <p:cNvCxnSpPr/>
          <p:nvPr/>
        </p:nvCxnSpPr>
        <p:spPr>
          <a:xfrm rot="10800000">
            <a:off x="2580159" y="2684636"/>
            <a:ext cx="1152129" cy="672075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00" name="Google Shape;200;p9"/>
          <p:cNvCxnSpPr/>
          <p:nvPr/>
        </p:nvCxnSpPr>
        <p:spPr>
          <a:xfrm flipH="1" rot="10800000">
            <a:off x="5408311" y="2627623"/>
            <a:ext cx="1347601" cy="7861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01" name="Google Shape;201;p9"/>
          <p:cNvCxnSpPr/>
          <p:nvPr/>
        </p:nvCxnSpPr>
        <p:spPr>
          <a:xfrm flipH="1" rot="10800000">
            <a:off x="3095949" y="4387315"/>
            <a:ext cx="532047" cy="487187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02" name="Google Shape;202;p9"/>
          <p:cNvCxnSpPr/>
          <p:nvPr/>
        </p:nvCxnSpPr>
        <p:spPr>
          <a:xfrm rot="10800000">
            <a:off x="5650257" y="4387315"/>
            <a:ext cx="532047" cy="487187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03" name="Google Shape;203;p9"/>
          <p:cNvCxnSpPr/>
          <p:nvPr/>
        </p:nvCxnSpPr>
        <p:spPr>
          <a:xfrm rot="10800000">
            <a:off x="4570970" y="4427681"/>
            <a:ext cx="0" cy="4684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descr="https://lh3.googleusercontent.com/-VMesthOwvbA/WoF_yEeks2I/AAAAAAAABq8/2YEvBP7di4MR970H23ycAcNAqbjYmB9pQCL0BGAYYCw/h1000/2018-02-12.png" id="204" name="Google Shape;204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02885" y="2204703"/>
            <a:ext cx="633682" cy="84490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9"/>
          <p:cNvSpPr txBox="1"/>
          <p:nvPr/>
        </p:nvSpPr>
        <p:spPr>
          <a:xfrm>
            <a:off x="1481949" y="2778589"/>
            <a:ext cx="1073253" cy="425964"/>
          </a:xfrm>
          <a:prstGeom prst="rect">
            <a:avLst/>
          </a:prstGeom>
          <a:noFill/>
          <a:ln>
            <a:noFill/>
          </a:ln>
        </p:spPr>
        <p:txBody>
          <a:bodyPr anchorCtr="0" anchor="t" bIns="12800" lIns="25600" spcFirstLastPara="1" rIns="25600" wrap="square" tIns="128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Database &amp; Security</a:t>
            </a:r>
            <a:endParaRPr/>
          </a:p>
        </p:txBody>
      </p:sp>
      <p:sp>
        <p:nvSpPr>
          <p:cNvPr id="206" name="Google Shape;206;p9"/>
          <p:cNvSpPr txBox="1"/>
          <p:nvPr/>
        </p:nvSpPr>
        <p:spPr>
          <a:xfrm>
            <a:off x="6605519" y="2785511"/>
            <a:ext cx="1298637" cy="425964"/>
          </a:xfrm>
          <a:prstGeom prst="rect">
            <a:avLst/>
          </a:prstGeom>
          <a:noFill/>
          <a:ln>
            <a:noFill/>
          </a:ln>
        </p:spPr>
        <p:txBody>
          <a:bodyPr anchorCtr="0" anchor="t" bIns="12800" lIns="25600" spcFirstLastPara="1" rIns="25600" wrap="square" tIns="128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Dynamically Scalable Servers</a:t>
            </a:r>
            <a:endParaRPr/>
          </a:p>
        </p:txBody>
      </p:sp>
      <p:sp>
        <p:nvSpPr>
          <p:cNvPr id="207" name="Google Shape;207;p9"/>
          <p:cNvSpPr txBox="1"/>
          <p:nvPr/>
        </p:nvSpPr>
        <p:spPr>
          <a:xfrm>
            <a:off x="1485739" y="5123922"/>
            <a:ext cx="1272388" cy="425964"/>
          </a:xfrm>
          <a:prstGeom prst="rect">
            <a:avLst/>
          </a:prstGeom>
          <a:noFill/>
          <a:ln>
            <a:noFill/>
          </a:ln>
        </p:spPr>
        <p:txBody>
          <a:bodyPr anchorCtr="0" anchor="t" bIns="12800" lIns="25600" spcFirstLastPara="1" rIns="25600" wrap="square" tIns="128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Remote Access to Devices</a:t>
            </a:r>
            <a:endParaRPr/>
          </a:p>
        </p:txBody>
      </p:sp>
      <p:sp>
        <p:nvSpPr>
          <p:cNvPr id="208" name="Google Shape;208;p9"/>
          <p:cNvSpPr txBox="1"/>
          <p:nvPr/>
        </p:nvSpPr>
        <p:spPr>
          <a:xfrm>
            <a:off x="6485041" y="5336644"/>
            <a:ext cx="1539590" cy="225909"/>
          </a:xfrm>
          <a:prstGeom prst="rect">
            <a:avLst/>
          </a:prstGeom>
          <a:noFill/>
          <a:ln>
            <a:noFill/>
          </a:ln>
        </p:spPr>
        <p:txBody>
          <a:bodyPr anchorCtr="0" anchor="t" bIns="12800" lIns="25600" spcFirstLastPara="1" rIns="25600" wrap="square" tIns="128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Fast Computation</a:t>
            </a:r>
            <a:endParaRPr/>
          </a:p>
        </p:txBody>
      </p:sp>
      <p:sp>
        <p:nvSpPr>
          <p:cNvPr id="209" name="Google Shape;209;p9"/>
          <p:cNvSpPr txBox="1"/>
          <p:nvPr/>
        </p:nvSpPr>
        <p:spPr>
          <a:xfrm>
            <a:off x="3639517" y="5733256"/>
            <a:ext cx="1862904" cy="225909"/>
          </a:xfrm>
          <a:prstGeom prst="rect">
            <a:avLst/>
          </a:prstGeom>
          <a:noFill/>
          <a:ln>
            <a:noFill/>
          </a:ln>
        </p:spPr>
        <p:txBody>
          <a:bodyPr anchorCtr="0" anchor="t" bIns="12800" lIns="25600" spcFirstLastPara="1" rIns="25600" wrap="square" tIns="128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Reduced Cost &amp; Overhead</a:t>
            </a:r>
            <a:endParaRPr/>
          </a:p>
        </p:txBody>
      </p:sp>
      <p:pic>
        <p:nvPicPr>
          <p:cNvPr descr="A close up of a logo&#10;&#10;Description generated with high confidence" id="210" name="Google Shape;210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542572" y="4136386"/>
            <a:ext cx="2049470" cy="2049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djacenc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2023-03-20T04:39:05Z</dcterms:created>
  <dc:creator>Admin</dc:creator>
</cp:coreProperties>
</file>